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4"/>
  </p:notesMasterIdLst>
  <p:sldIdLst>
    <p:sldId id="256" r:id="rId2"/>
    <p:sldId id="257" r:id="rId3"/>
    <p:sldId id="259" r:id="rId4"/>
    <p:sldId id="260" r:id="rId5"/>
    <p:sldId id="261" r:id="rId6"/>
    <p:sldId id="267" r:id="rId7"/>
    <p:sldId id="264" r:id="rId8"/>
    <p:sldId id="265" r:id="rId9"/>
    <p:sldId id="266" r:id="rId10"/>
    <p:sldId id="262" r:id="rId11"/>
    <p:sldId id="268" r:id="rId12"/>
    <p:sldId id="269" r:id="rId13"/>
    <p:sldId id="271" r:id="rId14"/>
    <p:sldId id="273" r:id="rId15"/>
    <p:sldId id="275" r:id="rId16"/>
    <p:sldId id="313" r:id="rId17"/>
    <p:sldId id="274" r:id="rId18"/>
    <p:sldId id="314" r:id="rId19"/>
    <p:sldId id="315" r:id="rId20"/>
    <p:sldId id="277" r:id="rId21"/>
    <p:sldId id="316" r:id="rId22"/>
    <p:sldId id="278" r:id="rId23"/>
    <p:sldId id="317" r:id="rId24"/>
    <p:sldId id="318" r:id="rId25"/>
    <p:sldId id="282" r:id="rId26"/>
    <p:sldId id="319" r:id="rId27"/>
    <p:sldId id="283" r:id="rId28"/>
    <p:sldId id="320" r:id="rId29"/>
    <p:sldId id="285" r:id="rId30"/>
    <p:sldId id="287" r:id="rId31"/>
    <p:sldId id="288" r:id="rId32"/>
    <p:sldId id="321" r:id="rId33"/>
    <p:sldId id="289" r:id="rId34"/>
    <p:sldId id="322" r:id="rId35"/>
    <p:sldId id="290" r:id="rId36"/>
    <p:sldId id="291" r:id="rId37"/>
    <p:sldId id="292" r:id="rId38"/>
    <p:sldId id="293" r:id="rId39"/>
    <p:sldId id="323" r:id="rId40"/>
    <p:sldId id="326" r:id="rId41"/>
    <p:sldId id="329" r:id="rId42"/>
    <p:sldId id="294" r:id="rId43"/>
    <p:sldId id="324" r:id="rId44"/>
    <p:sldId id="328" r:id="rId45"/>
    <p:sldId id="325" r:id="rId46"/>
    <p:sldId id="331" r:id="rId47"/>
    <p:sldId id="332" r:id="rId48"/>
    <p:sldId id="333" r:id="rId49"/>
    <p:sldId id="334" r:id="rId50"/>
    <p:sldId id="330" r:id="rId51"/>
    <p:sldId id="327" r:id="rId52"/>
    <p:sldId id="310" r:id="rId53"/>
  </p:sldIdLst>
  <p:sldSz cx="12192000" cy="6858000"/>
  <p:notesSz cx="6858000" cy="9144000"/>
  <p:embeddedFontLst>
    <p:embeddedFont>
      <p:font typeface="Arial Black" panose="020B0604020202020204" pitchFamily="34" charset="0"/>
      <p:regular r:id="rId55"/>
      <p:bold r:id="rId56"/>
    </p:embeddedFon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Consolas" panose="020B0609020204030204" pitchFamily="49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/>
    <p:restoredTop sz="94719"/>
  </p:normalViewPr>
  <p:slideViewPr>
    <p:cSldViewPr snapToGrid="0">
      <p:cViewPr varScale="1">
        <p:scale>
          <a:sx n="152" d="100"/>
          <a:sy n="152" d="100"/>
        </p:scale>
        <p:origin x="8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font" Target="fonts/font9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8856cd2d0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8856cd2d0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128856cd2d0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8856cd2d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28856cd2d0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28856cd2d0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2c8805961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2c88059615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2c88059615_0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c88059615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c88059615_0_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12c88059615_0_1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c88059615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2c88059615_0_5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12c88059615_0_5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8856cd2d0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8856cd2d0_0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128856cd2d0_0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c88059615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2c88059615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12c88059615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8856cd2d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28856cd2d0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128856cd2d0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c88059615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2c88059615_0_5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12c88059615_0_5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2c88059615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2c88059615_0_1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2c88059615_0_1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8856cd2d0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128856cd2d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2c88059615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2c88059615_0_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12c88059615_0_1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c88059615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c88059615_0_4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2c88059615_0_4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c88059615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2c88059615_0_4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12c88059615_0_4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25587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c88059615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c88059615_0_2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12c88059615_0_2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75293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2c88059615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2c88059615_0_2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2c88059615_0_2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2c88059615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2c88059615_0_4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12c88059615_0_4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2c88059615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2c88059615_0_2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12c88059615_0_2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c8805961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c88059615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12c88059615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c88059615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c88059615_0_2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12c88059615_0_2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98236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2c88059615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2c88059615_0_2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12c88059615_0_2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2c88059615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2c88059615_0_3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g12c88059615_0_3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8856cd2d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8856cd2d0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8856cd2d0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c88059615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2c88059615_0_1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2c88059615_0_1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8856cd2d0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28856cd2d0_0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128856cd2d0_0_1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c8805961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c88059615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12c88059615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c8805961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2c88059615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12c88059615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8856cd2d0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8856cd2d0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128856cd2d0_0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3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etting-Started-Installing-Gi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username@login.rc.colorado.edu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nl.wikipedia.org/wiki/Bestand:Warning_icon.svg" TargetMode="External"/><Relationship Id="rId7" Type="http://schemas.openxmlformats.org/officeDocument/2006/relationships/hyperlink" Target="https://www.publicdomainpictures.net/view-image.php?image=307514&amp;picture=varovani-znameni-ufo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www.pngall.com/warning-sign-png/download/69418" TargetMode="External"/><Relationship Id="rId4" Type="http://schemas.openxmlformats.org/officeDocument/2006/relationships/image" Target="../media/image10.png"/><Relationship Id="rId9" Type="http://schemas.openxmlformats.org/officeDocument/2006/relationships/hyperlink" Target="https://pixabay.com/en/warning-hazard-sign-icon-bio-145059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nl.wikipedia.org/wiki/Bestand:Warning_icon.svg" TargetMode="External"/><Relationship Id="rId7" Type="http://schemas.openxmlformats.org/officeDocument/2006/relationships/hyperlink" Target="https://www.publicdomainpictures.net/view-image.php?image=307514&amp;picture=varovani-znameni-ufo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www.pngall.com/warning-sign-png/download/69418" TargetMode="External"/><Relationship Id="rId4" Type="http://schemas.openxmlformats.org/officeDocument/2006/relationships/image" Target="../media/image10.png"/><Relationship Id="rId9" Type="http://schemas.openxmlformats.org/officeDocument/2006/relationships/hyperlink" Target="https://pixabay.com/en/warning-hazard-sign-icon-bio-145059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b-reyes/git-tutorial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Summer_Camp_2023/blob/main/Day_Three/Using_git/README.m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tlassian.com/git/tutorials/using-branches/git-merge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curc.readthedocs.io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rc-help@colorado.edu" TargetMode="External"/><Relationship Id="rId5" Type="http://schemas.openxmlformats.org/officeDocument/2006/relationships/hyperlink" Target="https://swcarpentry.github.io/git-novice/index.html" TargetMode="External"/><Relationship Id="rId4" Type="http://schemas.openxmlformats.org/officeDocument/2006/relationships/hyperlink" Target="https://www.colorado.edu/crdd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 b="32473"/>
          <a:stretch/>
        </p:blipFill>
        <p:spPr>
          <a:xfrm>
            <a:off x="0" y="0"/>
            <a:ext cx="12192000" cy="46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/>
        </p:nvSpPr>
        <p:spPr>
          <a:xfrm>
            <a:off x="467100" y="5135899"/>
            <a:ext cx="11301300" cy="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>
                <a:latin typeface="Arial Black"/>
                <a:ea typeface="Arial Black"/>
                <a:cs typeface="Arial Black"/>
                <a:sym typeface="Arial Black"/>
              </a:rPr>
              <a:t>Working with Git and GitHub</a:t>
            </a:r>
            <a:endParaRPr sz="3800" dirty="0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Started with Git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(local)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Setting Git up locally</a:t>
            </a: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DAFAE9-3C1D-523B-54C0-E2DD76AEF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51921"/>
            <a:ext cx="10515600" cy="3331807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Many systems have Git installed; however, you may need to download it on your local machine</a:t>
            </a:r>
          </a:p>
          <a:p>
            <a:r>
              <a:rPr lang="en-US" sz="2400" dirty="0"/>
              <a:t>See </a:t>
            </a:r>
            <a:r>
              <a:rPr lang="en-US" sz="2400" dirty="0">
                <a:hlinkClick r:id="rId3"/>
              </a:rPr>
              <a:t>https://git-scm.com/book/en/v2/Getting-Started-Installing-Git</a:t>
            </a:r>
            <a:r>
              <a:rPr lang="en-US" sz="2400" dirty="0"/>
              <a:t> for more information</a:t>
            </a:r>
          </a:p>
          <a:p>
            <a:endParaRPr lang="en-US" sz="2400" dirty="0"/>
          </a:p>
          <a:p>
            <a:pPr marL="114300" indent="0">
              <a:buNone/>
            </a:pPr>
            <a:r>
              <a:rPr lang="en-US" sz="2400" dirty="0"/>
              <a:t>Today we are going to stick with using Git on a login node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Logging into RC via a Terminal</a:t>
            </a:r>
            <a:endParaRPr dirty="0"/>
          </a:p>
        </p:txBody>
      </p:sp>
      <p:sp>
        <p:nvSpPr>
          <p:cNvPr id="198" name="Google Shape;198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To login to an RC login node: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 dirty="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5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7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sz="2700" dirty="0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username&gt;@login.rc.colorado.edu</a:t>
            </a:r>
            <a:endParaRPr lang="en-US" sz="2700" dirty="0">
              <a:solidFill>
                <a:schemeClr val="accent5"/>
              </a:solidFill>
              <a:uFill>
                <a:noFill/>
              </a:u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7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spcBef>
                <a:spcPts val="800"/>
              </a:spcBef>
              <a:buSzPts val="2100"/>
            </a:pPr>
            <a:r>
              <a:rPr lang="en-US" sz="2400" dirty="0"/>
              <a:t>Supply your </a:t>
            </a:r>
            <a:r>
              <a:rPr lang="en-US" sz="2400" dirty="0" err="1"/>
              <a:t>IdentiKey</a:t>
            </a:r>
            <a:r>
              <a:rPr lang="en-US" sz="2400" dirty="0"/>
              <a:t> password and your Duo app will alert you to confirm the login</a:t>
            </a:r>
          </a:p>
          <a:p>
            <a:pPr>
              <a:spcBef>
                <a:spcPts val="800"/>
              </a:spcBef>
              <a:buSzPts val="2100"/>
            </a:pPr>
            <a:r>
              <a:rPr lang="en-US" sz="2400" dirty="0"/>
              <a:t>Confirm Git has been configured (by you using the README)</a:t>
            </a:r>
          </a:p>
          <a:p>
            <a:pPr marL="114300" indent="0">
              <a:spcBef>
                <a:spcPts val="800"/>
              </a:spcBef>
              <a:buSzPts val="21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git config --list</a:t>
            </a:r>
          </a:p>
          <a:p>
            <a:pPr marL="114300" indent="0">
              <a:spcBef>
                <a:spcPts val="800"/>
              </a:spcBef>
              <a:buSzPts val="2100"/>
              <a:buNone/>
            </a:pPr>
            <a:endParaRPr sz="2400" dirty="0"/>
          </a:p>
        </p:txBody>
      </p:sp>
      <p:sp>
        <p:nvSpPr>
          <p:cNvPr id="199" name="Google Shape;199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Hands on tutorial</a:t>
            </a:r>
            <a:endParaRPr/>
          </a:p>
        </p:txBody>
      </p:sp>
      <p:sp>
        <p:nvSpPr>
          <p:cNvPr id="214" name="Google Shape;214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u="sng" dirty="0"/>
              <a:t>Goal: </a:t>
            </a:r>
            <a:r>
              <a:rPr lang="en-US" dirty="0"/>
              <a:t>Create a simple project that contains a markdown file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lang="en-US" sz="2200" dirty="0"/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/>
              <a:t>First let’s create a new directory for our project: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cd /projects/$USER 		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mkdir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git-tutorial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cd git-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tutotial</a:t>
            </a:r>
            <a:endParaRPr lang="en-US"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sz="22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Repository (Repo)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ED2A6-C8A9-F545-6BE4-15193587A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880599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A Git repository tracks and saves the history of all changes made.</a:t>
            </a:r>
          </a:p>
          <a:p>
            <a:pPr lvl="1"/>
            <a:r>
              <a:rPr lang="en-US" dirty="0"/>
              <a:t>All of this information is stored in “.git”, which is the repository folder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We can make a directory (folder) a Git repo using “git </a:t>
            </a:r>
            <a:r>
              <a:rPr lang="en-US" dirty="0" err="1"/>
              <a:t>init</a:t>
            </a:r>
            <a:r>
              <a:rPr lang="en-US" dirty="0"/>
              <a:t>”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Init</a:t>
            </a:r>
            <a:endParaRPr dirty="0"/>
          </a:p>
        </p:txBody>
      </p:sp>
      <p:sp>
        <p:nvSpPr>
          <p:cNvPr id="242" name="Google Shape;242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5349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In your “git-tutorial” directory run </a:t>
            </a: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$ git </a:t>
            </a: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init</a:t>
            </a: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000" dirty="0"/>
          </a:p>
          <a:p>
            <a:pPr indent="-368300">
              <a:spcBef>
                <a:spcPts val="0"/>
              </a:spcBef>
              <a:buSzPts val="2200"/>
            </a:pPr>
            <a:r>
              <a:rPr lang="en-US" sz="2600" dirty="0"/>
              <a:t>Git creates the "hidden" directory called “.git”</a:t>
            </a:r>
          </a:p>
          <a:p>
            <a:pPr marL="9144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ls –a</a:t>
            </a:r>
          </a:p>
          <a:p>
            <a:pPr marL="9144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lang="en-US" sz="1000" dirty="0"/>
          </a:p>
          <a:p>
            <a:pPr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US" sz="2200" dirty="0"/>
              <a:t>Your directory is now a repo!</a:t>
            </a:r>
          </a:p>
          <a:p>
            <a:pPr lvl="1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onsolas"/>
                <a:cs typeface="Consolas"/>
                <a:sym typeface="Consolas"/>
              </a:rPr>
              <a:t>Git is now ready to to be used </a:t>
            </a:r>
          </a:p>
          <a:p>
            <a:pPr lvl="1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US" sz="18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Allows us to tell Git what items to watch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500CB-FE3E-72DB-8799-AE076A7A6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main branch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A5BA8-55F0-C0A3-C04C-CB1867689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85385"/>
          </a:xfrm>
        </p:spPr>
        <p:txBody>
          <a:bodyPr>
            <a:normAutofit/>
          </a:bodyPr>
          <a:lstStyle/>
          <a:p>
            <a:pPr marL="88900" indent="0">
              <a:lnSpc>
                <a:spcPct val="100000"/>
              </a:lnSpc>
              <a:spcBef>
                <a:spcPts val="0"/>
              </a:spcBef>
              <a:buSzPts val="2200"/>
              <a:buNone/>
            </a:pPr>
            <a:r>
              <a:rPr lang="en-US" sz="2800" dirty="0"/>
              <a:t>Now that we </a:t>
            </a:r>
            <a:r>
              <a:rPr lang="en-US" dirty="0"/>
              <a:t>have a repo, we can create branches. Branches are a version of the repository. </a:t>
            </a:r>
            <a:endParaRPr lang="en-US" sz="2800" dirty="0"/>
          </a:p>
          <a:p>
            <a:pPr marL="546100" indent="-457200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n-US" dirty="0"/>
              <a:t>It is customary to name the primary branch “main”</a:t>
            </a:r>
          </a:p>
          <a:p>
            <a:pPr marL="546100" indent="-457200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n-US" sz="2800" dirty="0"/>
              <a:t>This can be done as follows (after an </a:t>
            </a:r>
            <a:r>
              <a:rPr lang="en-US" sz="2800" dirty="0" err="1"/>
              <a:t>init</a:t>
            </a:r>
            <a:r>
              <a:rPr lang="en-US" sz="2800" dirty="0"/>
              <a:t>)</a:t>
            </a:r>
          </a:p>
          <a:p>
            <a:pPr marL="88900" indent="0">
              <a:lnSpc>
                <a:spcPct val="100000"/>
              </a:lnSpc>
              <a:spcBef>
                <a:spcPts val="0"/>
              </a:spcBef>
              <a:buSzPts val="2200"/>
              <a:buNone/>
            </a:pPr>
            <a:r>
              <a:rPr lang="en-US" sz="2800" dirty="0"/>
              <a:t>      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checkout –b main </a:t>
            </a:r>
          </a:p>
          <a:p>
            <a:pPr marL="546100" indent="-4572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onsolas"/>
                <a:cs typeface="Consolas"/>
                <a:sym typeface="Consolas"/>
              </a:rPr>
              <a:t>You can switch between branches</a:t>
            </a:r>
          </a:p>
          <a:p>
            <a:pPr marL="88900" indent="0">
              <a:lnSpc>
                <a:spcPct val="100000"/>
              </a:lnSpc>
              <a:spcBef>
                <a:spcPts val="0"/>
              </a:spcBef>
              <a:buSzPts val="2200"/>
              <a:buNone/>
            </a:pPr>
            <a:r>
              <a:rPr lang="en-US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      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checkout &lt;branch-name&gt;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Consolas"/>
              <a:cs typeface="Consolas"/>
              <a:sym typeface="Consola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239A8C9-4182-DF89-36EE-1F0C4719AFD4}"/>
              </a:ext>
            </a:extLst>
          </p:cNvPr>
          <p:cNvGrpSpPr/>
          <p:nvPr/>
        </p:nvGrpSpPr>
        <p:grpSpPr>
          <a:xfrm>
            <a:off x="8277739" y="4245541"/>
            <a:ext cx="3604567" cy="1700406"/>
            <a:chOff x="6370576" y="3351613"/>
            <a:chExt cx="5094475" cy="2610400"/>
          </a:xfrm>
        </p:grpSpPr>
        <p:grpSp>
          <p:nvGrpSpPr>
            <p:cNvPr id="5" name="Google Shape;160;p22">
              <a:extLst>
                <a:ext uri="{FF2B5EF4-FFF2-40B4-BE49-F238E27FC236}">
                  <a16:creationId xmlns:a16="http://schemas.microsoft.com/office/drawing/2014/main" id="{F7EEB980-2099-B31D-E8A6-D3721B6189DD}"/>
                </a:ext>
              </a:extLst>
            </p:cNvPr>
            <p:cNvGrpSpPr/>
            <p:nvPr/>
          </p:nvGrpSpPr>
          <p:grpSpPr>
            <a:xfrm>
              <a:off x="6370576" y="3351613"/>
              <a:ext cx="5094475" cy="2610400"/>
              <a:chOff x="6867025" y="3057225"/>
              <a:chExt cx="5094475" cy="2610400"/>
            </a:xfrm>
          </p:grpSpPr>
          <p:pic>
            <p:nvPicPr>
              <p:cNvPr id="7" name="Google Shape;161;p22">
                <a:extLst>
                  <a:ext uri="{FF2B5EF4-FFF2-40B4-BE49-F238E27FC236}">
                    <a16:creationId xmlns:a16="http://schemas.microsoft.com/office/drawing/2014/main" id="{F06FB29F-F1B1-F275-E3A9-F95117362F4E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867025" y="3057225"/>
                <a:ext cx="5094475" cy="2610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" name="Google Shape;162;p22">
                <a:extLst>
                  <a:ext uri="{FF2B5EF4-FFF2-40B4-BE49-F238E27FC236}">
                    <a16:creationId xmlns:a16="http://schemas.microsoft.com/office/drawing/2014/main" id="{A4E1BDAE-7C85-22A0-9B4A-03D870D23D83}"/>
                  </a:ext>
                </a:extLst>
              </p:cNvPr>
              <p:cNvSpPr/>
              <p:nvPr/>
            </p:nvSpPr>
            <p:spPr>
              <a:xfrm>
                <a:off x="6913350" y="4669300"/>
                <a:ext cx="824700" cy="216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63;p22">
              <a:extLst>
                <a:ext uri="{FF2B5EF4-FFF2-40B4-BE49-F238E27FC236}">
                  <a16:creationId xmlns:a16="http://schemas.microsoft.com/office/drawing/2014/main" id="{BA478662-0039-7A34-6F0F-B1E62381F526}"/>
                </a:ext>
              </a:extLst>
            </p:cNvPr>
            <p:cNvSpPr txBox="1"/>
            <p:nvPr/>
          </p:nvSpPr>
          <p:spPr>
            <a:xfrm>
              <a:off x="6416901" y="4841287"/>
              <a:ext cx="1008904" cy="7086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Main</a:t>
              </a:r>
              <a:r>
                <a:rPr lang="en-US" sz="1800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    </a:t>
              </a:r>
              <a:endParaRPr sz="1800" b="1" dirty="0">
                <a:solidFill>
                  <a:srgbClr val="6AA84F"/>
                </a:solidFill>
                <a:highlight>
                  <a:schemeClr val="lt1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8192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add a file! 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FDDD4-B2BB-E9A5-2534-10B52A0E2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It is customary to add a </a:t>
            </a:r>
            <a:r>
              <a:rPr lang="en-US" dirty="0" err="1"/>
              <a:t>README.md</a:t>
            </a:r>
            <a:endParaRPr lang="en-US" dirty="0"/>
          </a:p>
          <a:p>
            <a:pPr lvl="1"/>
            <a:r>
              <a:rPr lang="en-US" dirty="0"/>
              <a:t>Description of repo and any helpful information</a:t>
            </a:r>
          </a:p>
          <a:p>
            <a:pPr marL="114300" indent="0">
              <a:buNone/>
            </a:pPr>
            <a:endParaRPr lang="en-US" sz="1000" dirty="0"/>
          </a:p>
          <a:p>
            <a:pPr marL="114300" indent="0">
              <a:buNone/>
            </a:pPr>
            <a:r>
              <a:rPr lang="en-US" dirty="0"/>
              <a:t>To add a </a:t>
            </a:r>
            <a:r>
              <a:rPr lang="en-US" dirty="0" err="1"/>
              <a:t>README.md</a:t>
            </a:r>
            <a:r>
              <a:rPr lang="en-US" dirty="0"/>
              <a:t>, in “git-tutorial” create and edit the file using nano (or an editor of your choice)</a:t>
            </a: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nano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README.md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</a:rPr>
              <a:t>Add anything you would like!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</a:rPr>
              <a:t>Be sure to save the file when you exit.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3A2C7-C983-F190-5AF0-733190EAC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96918" y="2930115"/>
            <a:ext cx="8398163" cy="677429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200" dirty="0"/>
              <a:t>Git does not know about </a:t>
            </a:r>
            <a:r>
              <a:rPr lang="en-US" sz="3200" dirty="0" err="1"/>
              <a:t>README.md</a:t>
            </a:r>
            <a:r>
              <a:rPr lang="en-US" sz="3200" dirty="0"/>
              <a:t> yet!!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FA296-8134-7A35-DA13-264A75E70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09273" y="288404"/>
            <a:ext cx="2274694" cy="2020687"/>
          </a:xfrm>
          <a:prstGeom prst="rect">
            <a:avLst/>
          </a:prstGeom>
        </p:spPr>
      </p:pic>
      <p:pic>
        <p:nvPicPr>
          <p:cNvPr id="8" name="Picture 7" descr="A red warning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DFD540E-F779-CE4F-FDC3-B2CAD12DF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93163" y="204216"/>
            <a:ext cx="3651225" cy="2414918"/>
          </a:xfrm>
          <a:prstGeom prst="rect">
            <a:avLst/>
          </a:prstGeom>
        </p:spPr>
      </p:pic>
      <p:pic>
        <p:nvPicPr>
          <p:cNvPr id="11" name="Picture 10" descr="A yellow sign with a black object on it&#10;&#10;Description automatically generated with low confidence">
            <a:extLst>
              <a:ext uri="{FF2B5EF4-FFF2-40B4-BE49-F238E27FC236}">
                <a16:creationId xmlns:a16="http://schemas.microsoft.com/office/drawing/2014/main" id="{96254165-39B2-5A90-20F3-8E05EE6CE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50820" y="3786004"/>
            <a:ext cx="2135909" cy="2135909"/>
          </a:xfrm>
          <a:prstGeom prst="rect">
            <a:avLst/>
          </a:prstGeom>
        </p:spPr>
      </p:pic>
      <p:pic>
        <p:nvPicPr>
          <p:cNvPr id="13" name="Picture 12" descr="A yellow triangle with a black symbol&#10;&#10;Description automatically generated with medium confidence">
            <a:extLst>
              <a:ext uri="{FF2B5EF4-FFF2-40B4-BE49-F238E27FC236}">
                <a16:creationId xmlns:a16="http://schemas.microsoft.com/office/drawing/2014/main" id="{2B51D90F-D4FB-07FA-F01A-F47CC97A9E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758817" y="3918525"/>
            <a:ext cx="2135909" cy="18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78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DE90E-65CD-0A94-CC13-A34145B1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of Git Workflow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045F282-C445-96F7-6C4C-6A1C0A250548}"/>
              </a:ext>
            </a:extLst>
          </p:cNvPr>
          <p:cNvSpPr/>
          <p:nvPr/>
        </p:nvSpPr>
        <p:spPr>
          <a:xfrm>
            <a:off x="459299" y="2401348"/>
            <a:ext cx="2425117" cy="217065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Working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that you are currently working 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Are not tracked by Git!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EB4AA0F-15B4-0E62-7AF3-4ED2EE0CB2CE}"/>
              </a:ext>
            </a:extLst>
          </p:cNvPr>
          <p:cNvSpPr/>
          <p:nvPr/>
        </p:nvSpPr>
        <p:spPr>
          <a:xfrm>
            <a:off x="3197954" y="2401349"/>
            <a:ext cx="2584508" cy="217065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Staging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When Git starts tracking and saving your work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by using “git add”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99E654E-89E5-AF94-2B11-EF1946B25EA4}"/>
              </a:ext>
            </a:extLst>
          </p:cNvPr>
          <p:cNvSpPr/>
          <p:nvPr/>
        </p:nvSpPr>
        <p:spPr>
          <a:xfrm>
            <a:off x="8994046" y="2401349"/>
            <a:ext cx="2584508" cy="21706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GitHub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 and on GitHub!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using “git push”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D2BC8E8-51F4-F536-E098-E9CAB1BBB8D2}"/>
              </a:ext>
            </a:extLst>
          </p:cNvPr>
          <p:cNvSpPr/>
          <p:nvPr/>
        </p:nvSpPr>
        <p:spPr>
          <a:xfrm>
            <a:off x="6096000" y="2401349"/>
            <a:ext cx="2584508" cy="217065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Snapshot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All staged items are captured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Version of the repo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by using “git commit”</a:t>
            </a:r>
          </a:p>
        </p:txBody>
      </p:sp>
    </p:spTree>
    <p:extLst>
      <p:ext uri="{BB962C8B-B14F-4D97-AF65-F5344CB8AC3E}">
        <p14:creationId xmlns:p14="http://schemas.microsoft.com/office/powerpoint/2010/main" val="882616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dirty="0"/>
              <a:t>Working with Git and GitHub</a:t>
            </a: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 Instructor: Brandon Reyes</a:t>
            </a: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Status</a:t>
            </a:r>
            <a:endParaRPr/>
          </a:p>
        </p:txBody>
      </p:sp>
      <p:sp>
        <p:nvSpPr>
          <p:cNvPr id="256" name="Google Shape;256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git status command </a:t>
            </a:r>
            <a:r>
              <a:rPr lang="en-US" sz="2400" b="1" dirty="0"/>
              <a:t>displays the state of the working and staging area</a:t>
            </a:r>
            <a:r>
              <a:rPr lang="en-US" sz="2400" dirty="0"/>
              <a:t>. </a:t>
            </a:r>
          </a:p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lang="en-US" sz="2400" dirty="0"/>
          </a:p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Let’s see what area </a:t>
            </a:r>
            <a:r>
              <a:rPr lang="en-US" sz="2400" dirty="0" err="1"/>
              <a:t>README.md</a:t>
            </a:r>
            <a:r>
              <a:rPr lang="en-US" sz="2400" dirty="0"/>
              <a:t> is in</a:t>
            </a:r>
            <a:endParaRPr sz="2400"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status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 sz="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800100"/>
            <a:r>
              <a:rPr lang="en-US" sz="2400" dirty="0"/>
              <a:t>We see it is an untracked file, so it is in the working area</a:t>
            </a:r>
            <a:endParaRPr sz="2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6DCBB-D417-919A-256D-19FC4BB63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6902" y="3037324"/>
            <a:ext cx="8918196" cy="783351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200" dirty="0"/>
              <a:t>What if you don’t want Git to track something?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32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  <a:r>
              <a:rPr lang="en-US" dirty="0" err="1"/>
              <a:t>gitignore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63651-3D80-DE5E-485A-386C57860E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We can add a file named “.</a:t>
            </a:r>
            <a:r>
              <a:rPr lang="en-US" dirty="0" err="1"/>
              <a:t>gitignore</a:t>
            </a:r>
            <a:r>
              <a:rPr lang="en-US" dirty="0"/>
              <a:t>” to our repo</a:t>
            </a:r>
          </a:p>
          <a:p>
            <a:r>
              <a:rPr lang="en-US" dirty="0"/>
              <a:t>Specifies what items should never be tracked</a:t>
            </a: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Let’s create a file to ignore!</a:t>
            </a:r>
          </a:p>
          <a:p>
            <a:pPr marL="114300" indent="0">
              <a:buNone/>
            </a:pPr>
            <a:r>
              <a:rPr lang="en-US" sz="2400" dirty="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echo "Super secret stuff" &gt;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confidential_data.txt</a:t>
            </a:r>
            <a:endParaRPr lang="en-US" sz="2400" dirty="0">
              <a:solidFill>
                <a:srgbClr val="4472C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Add “.</a:t>
            </a:r>
            <a:r>
              <a:rPr lang="en-US" dirty="0" err="1"/>
              <a:t>gitignore</a:t>
            </a:r>
            <a:r>
              <a:rPr lang="en-US" dirty="0"/>
              <a:t>” to “git-tutorial” and put “</a:t>
            </a:r>
            <a:r>
              <a:rPr lang="en-US" dirty="0" err="1"/>
              <a:t>confidential_data.txt</a:t>
            </a:r>
            <a:r>
              <a:rPr lang="en-US" dirty="0"/>
              <a:t>” in it</a:t>
            </a:r>
          </a:p>
          <a:p>
            <a:pPr marL="114300" indent="0">
              <a:buNone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$ echo </a:t>
            </a:r>
            <a:r>
              <a:rPr lang="en-US" sz="2400" dirty="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confidential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_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data.txt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&gt; .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gitignore</a:t>
            </a:r>
            <a:endParaRPr lang="en-US" sz="2400" dirty="0">
              <a:solidFill>
                <a:srgbClr val="4472C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437F9-B2BE-F8A5-346A-A5ED56A0D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1459" y="3062491"/>
            <a:ext cx="8549081" cy="733017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400" dirty="0"/>
              <a:t>Let’s add our files to the staging area now!</a:t>
            </a:r>
          </a:p>
        </p:txBody>
      </p:sp>
    </p:spTree>
    <p:extLst>
      <p:ext uri="{BB962C8B-B14F-4D97-AF65-F5344CB8AC3E}">
        <p14:creationId xmlns:p14="http://schemas.microsoft.com/office/powerpoint/2010/main" val="3519322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75F0C-B55F-007F-72A1-ECA5A9B97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789"/>
            <a:ext cx="10515600" cy="1325563"/>
          </a:xfrm>
        </p:spPr>
        <p:txBody>
          <a:bodyPr/>
          <a:lstStyle/>
          <a:p>
            <a:r>
              <a:rPr lang="en-US" dirty="0"/>
              <a:t>Git Add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EA4C4-A036-D32F-8292-23D862552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99623"/>
            <a:ext cx="10515600" cy="3895684"/>
          </a:xfrm>
        </p:spPr>
        <p:txBody>
          <a:bodyPr/>
          <a:lstStyle/>
          <a:p>
            <a:pPr marL="114300" indent="0">
              <a:buNone/>
            </a:pPr>
            <a:r>
              <a:rPr lang="en-US" sz="2800" dirty="0"/>
              <a:t>The git add command </a:t>
            </a:r>
            <a:r>
              <a:rPr lang="en-US" sz="2800" b="1" dirty="0"/>
              <a:t>adds a change in the working area to the staging area</a:t>
            </a:r>
          </a:p>
          <a:p>
            <a:pPr marL="114300" indent="0">
              <a:buNone/>
            </a:pPr>
            <a:endParaRPr lang="en-US" sz="800" b="1" dirty="0"/>
          </a:p>
          <a:p>
            <a:pPr marL="114300" indent="0">
              <a:buNone/>
            </a:pPr>
            <a:r>
              <a:rPr lang="en-US" dirty="0"/>
              <a:t>Let’s add our </a:t>
            </a:r>
            <a:r>
              <a:rPr lang="en-US" dirty="0" err="1"/>
              <a:t>README.md</a:t>
            </a:r>
            <a:r>
              <a:rPr lang="en-US" dirty="0"/>
              <a:t> to the staging area</a:t>
            </a:r>
          </a:p>
          <a:p>
            <a:pPr marL="114300" indent="0">
              <a:buNone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 $ git add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README.md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r>
              <a:rPr lang="en-US" sz="2400" dirty="0"/>
              <a:t>or add everything in the current directory </a:t>
            </a:r>
          </a:p>
          <a:p>
            <a:pPr marL="114300" indent="0">
              <a:buNone/>
            </a:pPr>
            <a:r>
              <a:rPr lang="en-US" sz="2400" dirty="0"/>
              <a:t>         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add .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cs typeface="Consolas"/>
                <a:sym typeface="Consolas"/>
              </a:rPr>
              <a:t>Anytime a change is made, you need to do a git add (to track them)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002AAA6-C9A6-BD8F-E6B4-C7F387D38A75}"/>
              </a:ext>
            </a:extLst>
          </p:cNvPr>
          <p:cNvSpPr/>
          <p:nvPr/>
        </p:nvSpPr>
        <p:spPr>
          <a:xfrm>
            <a:off x="1513401" y="5176009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B710B72-9D13-9264-323E-1FFDAA08073A}"/>
              </a:ext>
            </a:extLst>
          </p:cNvPr>
          <p:cNvSpPr/>
          <p:nvPr/>
        </p:nvSpPr>
        <p:spPr>
          <a:xfrm>
            <a:off x="3868023" y="5171027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DCF037-D17E-BE41-F74B-B0C6BB52240A}"/>
              </a:ext>
            </a:extLst>
          </p:cNvPr>
          <p:cNvSpPr/>
          <p:nvPr/>
        </p:nvSpPr>
        <p:spPr>
          <a:xfrm>
            <a:off x="8577267" y="5171027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9DB672-FBDD-11AD-FB3E-2CA86506400E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948616" y="5468836"/>
            <a:ext cx="919407" cy="49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61D3AE-F53B-E43D-C604-8CD46B0E7A59}"/>
              </a:ext>
            </a:extLst>
          </p:cNvPr>
          <p:cNvCxnSpPr>
            <a:cxnSpLocks/>
            <a:stCxn id="5" idx="3"/>
            <a:endCxn id="19" idx="1"/>
          </p:cNvCxnSpPr>
          <p:nvPr/>
        </p:nvCxnSpPr>
        <p:spPr>
          <a:xfrm>
            <a:off x="5303238" y="5468836"/>
            <a:ext cx="91940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94E178-E8A2-A1A7-338E-BD81B6D06468}"/>
              </a:ext>
            </a:extLst>
          </p:cNvPr>
          <p:cNvSpPr txBox="1"/>
          <p:nvPr/>
        </p:nvSpPr>
        <p:spPr>
          <a:xfrm>
            <a:off x="3011665" y="5479321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D7EDBFA-9FFB-AF12-5862-F4142FF9537A}"/>
              </a:ext>
            </a:extLst>
          </p:cNvPr>
          <p:cNvSpPr/>
          <p:nvPr/>
        </p:nvSpPr>
        <p:spPr>
          <a:xfrm>
            <a:off x="6222645" y="5171027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A612B2-DF9F-0CAD-CE41-249EDA815FB8}"/>
              </a:ext>
            </a:extLst>
          </p:cNvPr>
          <p:cNvCxnSpPr>
            <a:cxnSpLocks/>
            <a:stCxn id="19" idx="3"/>
            <a:endCxn id="6" idx="1"/>
          </p:cNvCxnSpPr>
          <p:nvPr/>
        </p:nvCxnSpPr>
        <p:spPr>
          <a:xfrm>
            <a:off x="7657860" y="5468836"/>
            <a:ext cx="91940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953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Commit</a:t>
            </a:r>
            <a:endParaRPr/>
          </a:p>
        </p:txBody>
      </p:sp>
      <p:sp>
        <p:nvSpPr>
          <p:cNvPr id="308" name="Google Shape;308;p39"/>
          <p:cNvSpPr txBox="1">
            <a:spLocks noGrp="1"/>
          </p:cNvSpPr>
          <p:nvPr>
            <p:ph type="body" idx="1"/>
          </p:nvPr>
        </p:nvSpPr>
        <p:spPr>
          <a:xfrm>
            <a:off x="838200" y="1551975"/>
            <a:ext cx="10515600" cy="307087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git commit command </a:t>
            </a:r>
            <a:r>
              <a:rPr lang="en-US" sz="2400" b="1" dirty="0"/>
              <a:t>captures a snapshot of all staged items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Commits can be thought of as a version of the repo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Commits should be accompanied with a brief message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endParaRPr lang="en-US" sz="2400" dirty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Let’s commit our staged item!</a:t>
            </a:r>
            <a:endParaRPr sz="2400"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</a:rPr>
              <a:t>$ git commit -m ‘Create repo, add </a:t>
            </a:r>
            <a:r>
              <a:rPr lang="en-US" sz="2400" dirty="0" err="1">
                <a:solidFill>
                  <a:schemeClr val="accent5"/>
                </a:solidFill>
              </a:rPr>
              <a:t>README.md</a:t>
            </a:r>
            <a:r>
              <a:rPr lang="en-US" sz="2400" dirty="0">
                <a:solidFill>
                  <a:schemeClr val="accent5"/>
                </a:solidFill>
              </a:rPr>
              <a:t>, add .</a:t>
            </a:r>
            <a:r>
              <a:rPr lang="en-US" sz="2400" dirty="0" err="1">
                <a:solidFill>
                  <a:schemeClr val="accent5"/>
                </a:solidFill>
              </a:rPr>
              <a:t>gitignore</a:t>
            </a:r>
            <a:r>
              <a:rPr lang="en-US" sz="2400" dirty="0">
                <a:solidFill>
                  <a:schemeClr val="accent5"/>
                </a:solidFill>
              </a:rPr>
              <a:t>’</a:t>
            </a:r>
            <a:endParaRPr sz="2400" dirty="0">
              <a:solidFill>
                <a:schemeClr val="accent5"/>
              </a:solidFill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</a:rPr>
              <a:t>$ git status		</a:t>
            </a:r>
            <a:endParaRPr sz="2400" dirty="0">
              <a:solidFill>
                <a:schemeClr val="accent5"/>
              </a:solidFill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BCE69A2-6AF1-6A99-171C-5485A7B35044}"/>
              </a:ext>
            </a:extLst>
          </p:cNvPr>
          <p:cNvSpPr/>
          <p:nvPr/>
        </p:nvSpPr>
        <p:spPr>
          <a:xfrm>
            <a:off x="838200" y="4877413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81B9EA5-8452-0780-25C1-A49F3042B120}"/>
              </a:ext>
            </a:extLst>
          </p:cNvPr>
          <p:cNvSpPr/>
          <p:nvPr/>
        </p:nvSpPr>
        <p:spPr>
          <a:xfrm>
            <a:off x="3548883" y="4875838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DC82E2C-8F44-AA83-6FC1-50D2B6AE4BF2}"/>
              </a:ext>
            </a:extLst>
          </p:cNvPr>
          <p:cNvSpPr/>
          <p:nvPr/>
        </p:nvSpPr>
        <p:spPr>
          <a:xfrm>
            <a:off x="8970249" y="4877413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AF862B-8F12-6356-A88C-BFA3226BAB76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273415" y="5173647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B1F98E1-93DD-8BF3-6F3D-85D6C4909099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4984098" y="5173647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0FC250A-EBA4-C12F-D0D7-62003918DD3E}"/>
              </a:ext>
            </a:extLst>
          </p:cNvPr>
          <p:cNvSpPr txBox="1"/>
          <p:nvPr/>
        </p:nvSpPr>
        <p:spPr>
          <a:xfrm>
            <a:off x="2550313" y="5173647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8FC495B-7365-3F98-C436-377CB1CAE5DC}"/>
              </a:ext>
            </a:extLst>
          </p:cNvPr>
          <p:cNvSpPr/>
          <p:nvPr/>
        </p:nvSpPr>
        <p:spPr>
          <a:xfrm>
            <a:off x="6259566" y="4877413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5612DF-B0A6-ACA6-48DC-FA3366E72F9C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7694781" y="5175222"/>
            <a:ext cx="127546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7CF54C8-DD9E-77D2-FABD-557CC267C485}"/>
              </a:ext>
            </a:extLst>
          </p:cNvPr>
          <p:cNvSpPr txBox="1"/>
          <p:nvPr/>
        </p:nvSpPr>
        <p:spPr>
          <a:xfrm>
            <a:off x="5121534" y="5163679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commit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A61AA-C20A-EDF6-2BD2-7B4D4F4FD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practice – add, commit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6AA74-25E9-B785-BE1A-793C4C2E7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add </a:t>
            </a:r>
          </a:p>
          <a:p>
            <a:pPr lvl="1"/>
            <a:r>
              <a:rPr lang="en-US" dirty="0"/>
              <a:t>Can be performed as much as you want</a:t>
            </a:r>
          </a:p>
          <a:p>
            <a:pPr lvl="1"/>
            <a:r>
              <a:rPr lang="en-US" dirty="0"/>
              <a:t>Doesn’t need to be done after every change</a:t>
            </a:r>
          </a:p>
          <a:p>
            <a:r>
              <a:rPr lang="en-US" dirty="0"/>
              <a:t>git commit </a:t>
            </a:r>
          </a:p>
          <a:p>
            <a:pPr lvl="1"/>
            <a:r>
              <a:rPr lang="en-US" dirty="0"/>
              <a:t>Always include a comment!!</a:t>
            </a:r>
          </a:p>
          <a:p>
            <a:pPr lvl="1"/>
            <a:r>
              <a:rPr lang="en-US" dirty="0"/>
              <a:t>Bundle common staged items together</a:t>
            </a:r>
          </a:p>
          <a:p>
            <a:pPr lvl="1"/>
            <a:r>
              <a:rPr lang="en-US" dirty="0"/>
              <a:t>Try not to put too many things in a commit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354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Log</a:t>
            </a:r>
            <a:endParaRPr/>
          </a:p>
        </p:txBody>
      </p:sp>
      <p:sp>
        <p:nvSpPr>
          <p:cNvPr id="321" name="Google Shape;321;p40"/>
          <p:cNvSpPr txBox="1">
            <a:spLocks noGrp="1"/>
          </p:cNvSpPr>
          <p:nvPr>
            <p:ph type="body" idx="1"/>
          </p:nvPr>
        </p:nvSpPr>
        <p:spPr>
          <a:xfrm>
            <a:off x="838200" y="2272950"/>
            <a:ext cx="10515600" cy="231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command git log </a:t>
            </a:r>
            <a:r>
              <a:rPr lang="en-US" sz="2400" b="1" dirty="0"/>
              <a:t>lists the commits made in that repository</a:t>
            </a:r>
            <a:r>
              <a:rPr lang="en-US" sz="2400" dirty="0"/>
              <a:t> </a:t>
            </a:r>
          </a:p>
          <a:p>
            <a:pPr marL="419100">
              <a:buSzPts val="2400"/>
            </a:pPr>
            <a:r>
              <a:rPr lang="en-US" sz="2400" dirty="0"/>
              <a:t>Lists the most recent commits first</a:t>
            </a:r>
            <a:endParaRPr sz="24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</a:rPr>
              <a:t>$ git log</a:t>
            </a:r>
            <a:endParaRPr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3A2C7-C983-F190-5AF0-733190EAC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8770" y="3050157"/>
            <a:ext cx="8794459" cy="498885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dirty="0"/>
              <a:t>All changes and files are only locally stored right now!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FA296-8134-7A35-DA13-264A75E70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09273" y="288404"/>
            <a:ext cx="2274694" cy="2020687"/>
          </a:xfrm>
          <a:prstGeom prst="rect">
            <a:avLst/>
          </a:prstGeom>
        </p:spPr>
      </p:pic>
      <p:pic>
        <p:nvPicPr>
          <p:cNvPr id="8" name="Picture 7" descr="A red warning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DFD540E-F779-CE4F-FDC3-B2CAD12DF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93163" y="204216"/>
            <a:ext cx="3651225" cy="2414918"/>
          </a:xfrm>
          <a:prstGeom prst="rect">
            <a:avLst/>
          </a:prstGeom>
        </p:spPr>
      </p:pic>
      <p:pic>
        <p:nvPicPr>
          <p:cNvPr id="11" name="Picture 10" descr="A yellow sign with a black object on it&#10;&#10;Description automatically generated with low confidence">
            <a:extLst>
              <a:ext uri="{FF2B5EF4-FFF2-40B4-BE49-F238E27FC236}">
                <a16:creationId xmlns:a16="http://schemas.microsoft.com/office/drawing/2014/main" id="{96254165-39B2-5A90-20F3-8E05EE6CE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50820" y="3786004"/>
            <a:ext cx="2135909" cy="2135909"/>
          </a:xfrm>
          <a:prstGeom prst="rect">
            <a:avLst/>
          </a:prstGeom>
        </p:spPr>
      </p:pic>
      <p:pic>
        <p:nvPicPr>
          <p:cNvPr id="13" name="Picture 12" descr="A yellow triangle with a black symbol&#10;&#10;Description automatically generated with medium confidence">
            <a:extLst>
              <a:ext uri="{FF2B5EF4-FFF2-40B4-BE49-F238E27FC236}">
                <a16:creationId xmlns:a16="http://schemas.microsoft.com/office/drawing/2014/main" id="{2B51D90F-D4FB-07FA-F01A-F47CC97A9E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758817" y="3918525"/>
            <a:ext cx="2135909" cy="18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71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GitHub we go!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My Goal</a:t>
            </a:r>
            <a:endParaRPr dirty="0"/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45921" y="1439509"/>
            <a:ext cx="10515600" cy="167793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457200" lvl="0" indent="-334327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64285"/>
              <a:buChar char="•"/>
            </a:pPr>
            <a:r>
              <a:rPr lang="en-US" sz="2900" dirty="0"/>
              <a:t>Convince you that basic Git/GitHub fluency is:</a:t>
            </a:r>
            <a:endParaRPr sz="2900" dirty="0"/>
          </a:p>
          <a:p>
            <a:pPr marL="914400" lvl="1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2900" dirty="0"/>
              <a:t>Easy</a:t>
            </a:r>
            <a:endParaRPr sz="2900" dirty="0"/>
          </a:p>
          <a:p>
            <a:pPr marL="914400" lvl="1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2900" dirty="0"/>
              <a:t>Practical</a:t>
            </a:r>
            <a:endParaRPr sz="2900" dirty="0"/>
          </a:p>
          <a:p>
            <a:pPr marL="914400" lvl="1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2900" dirty="0"/>
              <a:t>An extremely important tool in your tool belt!</a:t>
            </a:r>
            <a:endParaRPr sz="29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838200" y="29129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Goals</a:t>
            </a:r>
            <a:endParaRPr dirty="0"/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5711" y="1415416"/>
            <a:ext cx="1419275" cy="1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9293" y="3688565"/>
            <a:ext cx="1657475" cy="1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60DD89-038F-D442-2F85-6F1BE33F8541}"/>
              </a:ext>
            </a:extLst>
          </p:cNvPr>
          <p:cNvSpPr txBox="1"/>
          <p:nvPr/>
        </p:nvSpPr>
        <p:spPr>
          <a:xfrm>
            <a:off x="745921" y="3971290"/>
            <a:ext cx="9513815" cy="1932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34327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64285"/>
              <a:buChar char="•"/>
            </a:pPr>
            <a:r>
              <a:rPr lang="en-US" sz="2200" dirty="0"/>
              <a:t>Understand the basics of version control</a:t>
            </a:r>
          </a:p>
          <a:p>
            <a:pPr marL="457200" lvl="0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 sz="2200" dirty="0"/>
              <a:t>Differences between Git, GitHub</a:t>
            </a:r>
          </a:p>
          <a:p>
            <a:pPr marL="457200" lvl="0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 sz="2200" dirty="0"/>
              <a:t>Basic Git fluency</a:t>
            </a:r>
          </a:p>
          <a:p>
            <a:pPr marL="457200" lvl="0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 sz="2200" dirty="0"/>
              <a:t>How to collaborate with Git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49" name="Google Shape;349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When you first create a repo locally, you will need to setup a new repository on GitHub too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Go to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https://github.com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Sign in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Click on “Create New Repository” or just “New”</a:t>
            </a:r>
            <a:endParaRPr dirty="0"/>
          </a:p>
        </p:txBody>
      </p:sp>
      <p:pic>
        <p:nvPicPr>
          <p:cNvPr id="350" name="Google Shape;35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9510" y="4293275"/>
            <a:ext cx="520065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 Repo in GitHub</a:t>
            </a:r>
            <a:endParaRPr/>
          </a:p>
        </p:txBody>
      </p:sp>
      <p:sp>
        <p:nvSpPr>
          <p:cNvPr id="357" name="Google Shape;357;p45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10515600" cy="270443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Name your repo, I chose “git-tutorial”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Don’t add a README or a .</a:t>
            </a:r>
            <a:r>
              <a:rPr lang="en-US" dirty="0" err="1"/>
              <a:t>gitignore</a:t>
            </a:r>
            <a:r>
              <a:rPr lang="en-US" dirty="0"/>
              <a:t> 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Click “Create repository”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We have set everything up in the previous slides, we only need to copy the </a:t>
            </a:r>
            <a:r>
              <a:rPr lang="en-US" dirty="0" err="1"/>
              <a:t>ssh</a:t>
            </a:r>
            <a:r>
              <a:rPr lang="en-US" dirty="0"/>
              <a:t> link!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1B55D6-AE60-BA09-2ED1-776A0B03C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796" y="4634859"/>
            <a:ext cx="7626408" cy="90672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Linking local repo to GitHub repo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2021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Remote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6"/>
          <p:cNvSpPr txBox="1">
            <a:spLocks noGrp="1"/>
          </p:cNvSpPr>
          <p:nvPr>
            <p:ph type="body" idx="1"/>
          </p:nvPr>
        </p:nvSpPr>
        <p:spPr>
          <a:xfrm>
            <a:off x="838200" y="1347450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r>
              <a:rPr lang="en-US" dirty="0"/>
              <a:t>Used to identify the remote (e.g. GitHub) repos are linked to your local repo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Used to link remote repos to your local repo</a:t>
            </a:r>
          </a:p>
          <a:p>
            <a:pPr marL="114300" indent="0">
              <a:buNone/>
            </a:pP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r>
              <a:rPr lang="en-US" sz="30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To view currently linked remote repos:</a:t>
            </a:r>
          </a:p>
          <a:p>
            <a:pPr marL="11430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git remote -v	</a:t>
            </a:r>
          </a:p>
          <a:p>
            <a:pPr marL="11430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114300" indent="0">
              <a:buNone/>
            </a:pPr>
            <a:r>
              <a:rPr lang="en-US" dirty="0"/>
              <a:t>To link our remote repository:</a:t>
            </a:r>
            <a:endParaRPr dirty="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add origin git@github.com:&lt;user&gt;/test-</a:t>
            </a: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endParaRPr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Sending local changes to GitHub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8160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Push</a:t>
            </a:r>
            <a:endParaRPr/>
          </a:p>
        </p:txBody>
      </p:sp>
      <p:sp>
        <p:nvSpPr>
          <p:cNvPr id="374" name="Google Shape;374;p47"/>
          <p:cNvSpPr txBox="1">
            <a:spLocks noGrp="1"/>
          </p:cNvSpPr>
          <p:nvPr>
            <p:ph type="body" idx="1"/>
          </p:nvPr>
        </p:nvSpPr>
        <p:spPr>
          <a:xfrm>
            <a:off x="703976" y="1490065"/>
            <a:ext cx="10515600" cy="289737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b="1" dirty="0"/>
              <a:t>Uploads local repository content to a remote repository </a:t>
            </a: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Pushing is how you transfer commits from your local repo to a remote repo</a:t>
            </a:r>
            <a:endParaRPr dirty="0"/>
          </a:p>
          <a:p>
            <a:pPr marL="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push &lt;name of remote repo&gt; &lt;branch&gt; </a:t>
            </a:r>
          </a:p>
          <a:p>
            <a:pPr marL="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push origin main 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CBF5EA3-2858-CFF6-6C96-5C70120217E8}"/>
              </a:ext>
            </a:extLst>
          </p:cNvPr>
          <p:cNvSpPr/>
          <p:nvPr/>
        </p:nvSpPr>
        <p:spPr>
          <a:xfrm>
            <a:off x="838200" y="4692855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7945AD7-0C45-E8BF-0225-78515BAA10DC}"/>
              </a:ext>
            </a:extLst>
          </p:cNvPr>
          <p:cNvSpPr/>
          <p:nvPr/>
        </p:nvSpPr>
        <p:spPr>
          <a:xfrm>
            <a:off x="3548883" y="4691280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D2FD8E3-FCC9-3451-06DD-56E768424211}"/>
              </a:ext>
            </a:extLst>
          </p:cNvPr>
          <p:cNvSpPr/>
          <p:nvPr/>
        </p:nvSpPr>
        <p:spPr>
          <a:xfrm>
            <a:off x="8970249" y="4692855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70FDEB8-6A4E-CEEC-F9F9-EFCB254E77B0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273415" y="4989089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336F05-A55C-5547-EA09-26C92709F56A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4984098" y="4989089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D0D3F07-760B-8F78-71FA-AE9E08449F31}"/>
              </a:ext>
            </a:extLst>
          </p:cNvPr>
          <p:cNvSpPr txBox="1"/>
          <p:nvPr/>
        </p:nvSpPr>
        <p:spPr>
          <a:xfrm>
            <a:off x="2550313" y="4989089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E94E8E-7F37-DDC4-8186-C41F4858D749}"/>
              </a:ext>
            </a:extLst>
          </p:cNvPr>
          <p:cNvSpPr/>
          <p:nvPr/>
        </p:nvSpPr>
        <p:spPr>
          <a:xfrm>
            <a:off x="6259566" y="4692855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8678B4-326D-A314-124A-56042CE10F4F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7694781" y="4990664"/>
            <a:ext cx="127546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64E11D-4488-1F91-7CCB-744F4C4D611E}"/>
              </a:ext>
            </a:extLst>
          </p:cNvPr>
          <p:cNvSpPr txBox="1"/>
          <p:nvPr/>
        </p:nvSpPr>
        <p:spPr>
          <a:xfrm>
            <a:off x="5121534" y="4979121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commit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9FFCBB-E61E-B0E7-AC10-F0344CC8CECB}"/>
              </a:ext>
            </a:extLst>
          </p:cNvPr>
          <p:cNvSpPr txBox="1"/>
          <p:nvPr/>
        </p:nvSpPr>
        <p:spPr>
          <a:xfrm>
            <a:off x="7926794" y="4996692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push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88" name="Google Shape;388;p48"/>
          <p:cNvSpPr txBox="1">
            <a:spLocks noGrp="1"/>
          </p:cNvSpPr>
          <p:nvPr>
            <p:ph type="body" idx="1"/>
          </p:nvPr>
        </p:nvSpPr>
        <p:spPr>
          <a:xfrm>
            <a:off x="838200" y="1582344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Go back to GitHub and refresh your page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should see the files we have added (and not the ones we’ve ignored)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Some cool features!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look at our commits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directly edit/commit in the browser</a:t>
            </a: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Let’s do that! Let’s something and commit it on GitHub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But now our remote repo is one commit ahead of our local one…</a:t>
            </a:r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Fetch &amp; Merge</a:t>
            </a:r>
            <a:endParaRPr/>
          </a:p>
        </p:txBody>
      </p:sp>
      <p:sp>
        <p:nvSpPr>
          <p:cNvPr id="395" name="Google Shape;395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 fetch retrieves the changes from the remote repo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fetch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 merge combines two branches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merge origin/main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dirty="0"/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3600" dirty="0">
                <a:solidFill>
                  <a:srgbClr val="FF0000"/>
                </a:solidFill>
              </a:rPr>
              <a:t>There’s an easier way!</a:t>
            </a:r>
            <a:endParaRPr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Pull</a:t>
            </a:r>
            <a:endParaRPr/>
          </a:p>
        </p:txBody>
      </p:sp>
      <p:sp>
        <p:nvSpPr>
          <p:cNvPr id="402" name="Google Shape;402;p5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Git pull combines the fetch and merge commands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pull &lt;name of remote repo&gt; &lt;branch&gt;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pull origin main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u="sng" dirty="0">
                <a:solidFill>
                  <a:srgbClr val="FF0000"/>
                </a:solidFill>
                <a:latin typeface="+mn-lt"/>
                <a:ea typeface="Consolas"/>
                <a:cs typeface="Consolas"/>
                <a:sym typeface="Consolas"/>
              </a:rPr>
              <a:t>IMPORTANT! 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Make sure no commits have been done on local branch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It is fine to have staged items (git add)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ALWAYS do git pull before any commits!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Collaboration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270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Brief overview of Git and GitHub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What is version control? 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Creating your own repository locally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Pushing local changes to GitHub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Collaboration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C94BB5-3645-1462-F5E5-6F58C2EA6A44}"/>
              </a:ext>
            </a:extLst>
          </p:cNvPr>
          <p:cNvSpPr/>
          <p:nvPr/>
        </p:nvSpPr>
        <p:spPr>
          <a:xfrm>
            <a:off x="2487279" y="4734271"/>
            <a:ext cx="1421991" cy="1325563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Central Repo</a:t>
            </a:r>
          </a:p>
          <a:p>
            <a:pPr algn="ctr"/>
            <a:r>
              <a:rPr lang="en-US" dirty="0"/>
              <a:t>(upstream)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E6AD63-C8E3-550C-CA90-81AE21FEA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Forks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0965642-DEFD-D834-D393-B9AE2C9E15AC}"/>
              </a:ext>
            </a:extLst>
          </p:cNvPr>
          <p:cNvCxnSpPr>
            <a:cxnSpLocks/>
            <a:stCxn id="12" idx="3"/>
            <a:endCxn id="25" idx="1"/>
          </p:cNvCxnSpPr>
          <p:nvPr/>
        </p:nvCxnSpPr>
        <p:spPr>
          <a:xfrm>
            <a:off x="3909270" y="5397053"/>
            <a:ext cx="32356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BCB05C59-F2F5-9F1B-8E9A-6F1CB13BA886}"/>
              </a:ext>
            </a:extLst>
          </p:cNvPr>
          <p:cNvSpPr/>
          <p:nvPr/>
        </p:nvSpPr>
        <p:spPr>
          <a:xfrm>
            <a:off x="3113205" y="4108989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CFC1F82-9786-16CB-04A1-F6BFCD7A61E5}"/>
              </a:ext>
            </a:extLst>
          </p:cNvPr>
          <p:cNvSpPr/>
          <p:nvPr/>
        </p:nvSpPr>
        <p:spPr>
          <a:xfrm>
            <a:off x="3113205" y="3486483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30EB67-804C-B579-D39D-7F430486963A}"/>
              </a:ext>
            </a:extLst>
          </p:cNvPr>
          <p:cNvSpPr/>
          <p:nvPr/>
        </p:nvSpPr>
        <p:spPr>
          <a:xfrm>
            <a:off x="3113205" y="2892431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sketch, rectangle, black and white, design&#10;&#10;Description automatically generated">
            <a:extLst>
              <a:ext uri="{FF2B5EF4-FFF2-40B4-BE49-F238E27FC236}">
                <a16:creationId xmlns:a16="http://schemas.microsoft.com/office/drawing/2014/main" id="{8728EBC2-BA96-929F-D596-42EE9C770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065" y="5397052"/>
            <a:ext cx="578417" cy="594263"/>
          </a:xfrm>
          <a:prstGeom prst="rect">
            <a:avLst/>
          </a:pr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D364FFE-24C9-3C32-E297-C61FA9F2AE94}"/>
              </a:ext>
            </a:extLst>
          </p:cNvPr>
          <p:cNvSpPr/>
          <p:nvPr/>
        </p:nvSpPr>
        <p:spPr>
          <a:xfrm>
            <a:off x="7144912" y="4734271"/>
            <a:ext cx="1421991" cy="132556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Your Forked Repo</a:t>
            </a:r>
          </a:p>
        </p:txBody>
      </p:sp>
      <p:pic>
        <p:nvPicPr>
          <p:cNvPr id="26" name="Picture 25" descr="A picture containing sketch, rectangle, black and white, design&#10;&#10;Description automatically generated">
            <a:extLst>
              <a:ext uri="{FF2B5EF4-FFF2-40B4-BE49-F238E27FC236}">
                <a16:creationId xmlns:a16="http://schemas.microsoft.com/office/drawing/2014/main" id="{57CFCDDB-72FA-0E82-73AF-5B5B092E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698" y="5397051"/>
            <a:ext cx="578417" cy="59426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A75479E-879E-7FB7-5D05-28FCDB596451}"/>
              </a:ext>
            </a:extLst>
          </p:cNvPr>
          <p:cNvSpPr txBox="1"/>
          <p:nvPr/>
        </p:nvSpPr>
        <p:spPr>
          <a:xfrm>
            <a:off x="5241865" y="5540293"/>
            <a:ext cx="570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A3E89A-581B-FB5D-EFA8-99503F199125}"/>
              </a:ext>
            </a:extLst>
          </p:cNvPr>
          <p:cNvCxnSpPr>
            <a:cxnSpLocks/>
            <a:stCxn id="18" idx="0"/>
            <a:endCxn id="19" idx="4"/>
          </p:cNvCxnSpPr>
          <p:nvPr/>
        </p:nvCxnSpPr>
        <p:spPr>
          <a:xfrm flipV="1">
            <a:off x="3255818" y="3746542"/>
            <a:ext cx="0" cy="3624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EEF7969-8AB5-4BFC-A238-FE193D57E332}"/>
              </a:ext>
            </a:extLst>
          </p:cNvPr>
          <p:cNvCxnSpPr>
            <a:cxnSpLocks/>
            <a:stCxn id="19" idx="0"/>
            <a:endCxn id="20" idx="4"/>
          </p:cNvCxnSpPr>
          <p:nvPr/>
        </p:nvCxnSpPr>
        <p:spPr>
          <a:xfrm flipV="1">
            <a:off x="3255818" y="3152490"/>
            <a:ext cx="0" cy="3339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9E844C5-D864-6768-37F0-2B977CC5FBF6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3255818" y="3742207"/>
            <a:ext cx="0" cy="3667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15C8A27-9619-E109-AF57-B846836957D3}"/>
              </a:ext>
            </a:extLst>
          </p:cNvPr>
          <p:cNvSpPr txBox="1"/>
          <p:nvPr/>
        </p:nvSpPr>
        <p:spPr>
          <a:xfrm>
            <a:off x="2664839" y="4369048"/>
            <a:ext cx="1181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Branch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9B02083-8C80-E38F-0064-1644D7368F68}"/>
              </a:ext>
            </a:extLst>
          </p:cNvPr>
          <p:cNvSpPr txBox="1"/>
          <p:nvPr/>
        </p:nvSpPr>
        <p:spPr>
          <a:xfrm>
            <a:off x="7031531" y="4412859"/>
            <a:ext cx="1612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Main Branch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AFA8C34-AACF-B820-B662-EE825929A908}"/>
              </a:ext>
            </a:extLst>
          </p:cNvPr>
          <p:cNvSpPr/>
          <p:nvPr/>
        </p:nvSpPr>
        <p:spPr>
          <a:xfrm>
            <a:off x="7653047" y="4108989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D6D965C-3D5E-3A82-57ED-A7357B98A2CC}"/>
              </a:ext>
            </a:extLst>
          </p:cNvPr>
          <p:cNvSpPr/>
          <p:nvPr/>
        </p:nvSpPr>
        <p:spPr>
          <a:xfrm>
            <a:off x="7653047" y="3486483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2BCDB3D-D0BE-94A9-B49A-B095B6189E69}"/>
              </a:ext>
            </a:extLst>
          </p:cNvPr>
          <p:cNvSpPr/>
          <p:nvPr/>
        </p:nvSpPr>
        <p:spPr>
          <a:xfrm>
            <a:off x="7653047" y="2892431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EA1D7DE-C955-9862-22F2-60A700664779}"/>
              </a:ext>
            </a:extLst>
          </p:cNvPr>
          <p:cNvCxnSpPr>
            <a:cxnSpLocks/>
            <a:stCxn id="53" idx="0"/>
            <a:endCxn id="54" idx="4"/>
          </p:cNvCxnSpPr>
          <p:nvPr/>
        </p:nvCxnSpPr>
        <p:spPr>
          <a:xfrm flipV="1">
            <a:off x="7795660" y="3746542"/>
            <a:ext cx="0" cy="3624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666E0D5-197D-7C98-4ADA-FC6938EAE182}"/>
              </a:ext>
            </a:extLst>
          </p:cNvPr>
          <p:cNvCxnSpPr>
            <a:cxnSpLocks/>
            <a:stCxn id="54" idx="0"/>
            <a:endCxn id="55" idx="4"/>
          </p:cNvCxnSpPr>
          <p:nvPr/>
        </p:nvCxnSpPr>
        <p:spPr>
          <a:xfrm flipV="1">
            <a:off x="7795660" y="3152490"/>
            <a:ext cx="0" cy="3339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E51FEA1-A807-BAE7-623C-E1D92E36B187}"/>
              </a:ext>
            </a:extLst>
          </p:cNvPr>
          <p:cNvCxnSpPr>
            <a:cxnSpLocks/>
            <a:stCxn id="53" idx="0"/>
          </p:cNvCxnSpPr>
          <p:nvPr/>
        </p:nvCxnSpPr>
        <p:spPr>
          <a:xfrm flipV="1">
            <a:off x="7795660" y="3742207"/>
            <a:ext cx="0" cy="3667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09E894ED-3477-8FB6-F65F-755B08330236}"/>
              </a:ext>
            </a:extLst>
          </p:cNvPr>
          <p:cNvSpPr/>
          <p:nvPr/>
        </p:nvSpPr>
        <p:spPr>
          <a:xfrm>
            <a:off x="6998059" y="2406506"/>
            <a:ext cx="285226" cy="2600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C57EF1A1-F804-E047-FB0B-1CAC3F10B8B6}"/>
              </a:ext>
            </a:extLst>
          </p:cNvPr>
          <p:cNvSpPr/>
          <p:nvPr/>
        </p:nvSpPr>
        <p:spPr>
          <a:xfrm>
            <a:off x="7140672" y="2660488"/>
            <a:ext cx="512375" cy="382865"/>
          </a:xfrm>
          <a:custGeom>
            <a:avLst/>
            <a:gdLst>
              <a:gd name="connsiteX0" fmla="*/ 600589 w 600589"/>
              <a:gd name="connsiteY0" fmla="*/ 394283 h 419772"/>
              <a:gd name="connsiteX1" fmla="*/ 72082 w 600589"/>
              <a:gd name="connsiteY1" fmla="*/ 377505 h 419772"/>
              <a:gd name="connsiteX2" fmla="*/ 4970 w 600589"/>
              <a:gd name="connsiteY2" fmla="*/ 0 h 419772"/>
              <a:gd name="connsiteX3" fmla="*/ 4970 w 600589"/>
              <a:gd name="connsiteY3" fmla="*/ 0 h 41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589" h="419772">
                <a:moveTo>
                  <a:pt x="600589" y="394283"/>
                </a:moveTo>
                <a:cubicBezTo>
                  <a:pt x="385970" y="418751"/>
                  <a:pt x="171352" y="443219"/>
                  <a:pt x="72082" y="377505"/>
                </a:cubicBezTo>
                <a:cubicBezTo>
                  <a:pt x="-27188" y="311791"/>
                  <a:pt x="4970" y="0"/>
                  <a:pt x="4970" y="0"/>
                </a:cubicBezTo>
                <a:lnTo>
                  <a:pt x="4970" y="0"/>
                </a:ln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7E23A4F-D06C-7D3A-2F73-04935A70A129}"/>
              </a:ext>
            </a:extLst>
          </p:cNvPr>
          <p:cNvSpPr/>
          <p:nvPr/>
        </p:nvSpPr>
        <p:spPr>
          <a:xfrm>
            <a:off x="6998059" y="1896369"/>
            <a:ext cx="285226" cy="2600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D0719E6-9344-4684-A040-5E690D129535}"/>
              </a:ext>
            </a:extLst>
          </p:cNvPr>
          <p:cNvCxnSpPr>
            <a:cxnSpLocks/>
            <a:stCxn id="59" idx="0"/>
            <a:endCxn id="66" idx="4"/>
          </p:cNvCxnSpPr>
          <p:nvPr/>
        </p:nvCxnSpPr>
        <p:spPr>
          <a:xfrm flipV="1">
            <a:off x="7140672" y="2156428"/>
            <a:ext cx="0" cy="25007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89E9957D-F05D-7F7E-ED4F-072933E3893D}"/>
              </a:ext>
            </a:extLst>
          </p:cNvPr>
          <p:cNvSpPr/>
          <p:nvPr/>
        </p:nvSpPr>
        <p:spPr>
          <a:xfrm>
            <a:off x="3113205" y="2321119"/>
            <a:ext cx="285226" cy="2600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56BCDA1-FF7C-8A4B-6D87-0E7CC4D9CC6C}"/>
              </a:ext>
            </a:extLst>
          </p:cNvPr>
          <p:cNvCxnSpPr>
            <a:cxnSpLocks/>
            <a:stCxn id="20" idx="0"/>
            <a:endCxn id="70" idx="4"/>
          </p:cNvCxnSpPr>
          <p:nvPr/>
        </p:nvCxnSpPr>
        <p:spPr>
          <a:xfrm flipV="1">
            <a:off x="3255818" y="2581178"/>
            <a:ext cx="0" cy="31125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78A6E7E-57C9-6331-B050-C3D381DD0F79}"/>
              </a:ext>
            </a:extLst>
          </p:cNvPr>
          <p:cNvCxnSpPr>
            <a:cxnSpLocks/>
          </p:cNvCxnSpPr>
          <p:nvPr/>
        </p:nvCxnSpPr>
        <p:spPr>
          <a:xfrm flipH="1">
            <a:off x="3707934" y="2044059"/>
            <a:ext cx="3078760" cy="3622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F137C1D-DBE4-D113-4CAF-2AA5D2A966E3}"/>
              </a:ext>
            </a:extLst>
          </p:cNvPr>
          <p:cNvSpPr txBox="1"/>
          <p:nvPr/>
        </p:nvSpPr>
        <p:spPr>
          <a:xfrm>
            <a:off x="4450160" y="2408474"/>
            <a:ext cx="1638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Pull Request (PR)</a:t>
            </a:r>
          </a:p>
        </p:txBody>
      </p:sp>
    </p:spTree>
    <p:extLst>
      <p:ext uri="{BB962C8B-B14F-4D97-AF65-F5344CB8AC3E}">
        <p14:creationId xmlns:p14="http://schemas.microsoft.com/office/powerpoint/2010/main" val="7915273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6AD63-C8E3-550C-CA90-81AE21FEA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Forks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A6756-5B34-A675-D302-E8B706B7F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59886"/>
            <a:ext cx="10515600" cy="318260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Improves collaboration </a:t>
            </a:r>
          </a:p>
          <a:p>
            <a:pPr lvl="1"/>
            <a:r>
              <a:rPr lang="en-US" dirty="0"/>
              <a:t>Don’t have to worry about disturbing the upstream repo </a:t>
            </a:r>
          </a:p>
          <a:p>
            <a:pPr lvl="1"/>
            <a:r>
              <a:rPr lang="en-US" dirty="0"/>
              <a:t>Improves transparency through pull requests </a:t>
            </a:r>
          </a:p>
          <a:p>
            <a:r>
              <a:rPr lang="en-US" dirty="0"/>
              <a:t>Go ahead and Fork my repo:</a:t>
            </a:r>
          </a:p>
          <a:p>
            <a:pPr lvl="1"/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https://github.com/b-reyes/git-tutorial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Click “Fork” button</a:t>
            </a:r>
          </a:p>
          <a:p>
            <a:pPr lvl="1"/>
            <a:r>
              <a:rPr lang="en-US" dirty="0"/>
              <a:t>Click “Create fork”</a:t>
            </a:r>
          </a:p>
          <a:p>
            <a:r>
              <a:rPr lang="en-US" dirty="0"/>
              <a:t>Creates your own version of my repo under your GitHub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DA9DEA-EF06-2851-537F-AEC2056A0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35" y="5066951"/>
            <a:ext cx="5205319" cy="58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047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Clone</a:t>
            </a:r>
            <a:endParaRPr/>
          </a:p>
        </p:txBody>
      </p:sp>
      <p:sp>
        <p:nvSpPr>
          <p:cNvPr id="409" name="Google Shape;409;p5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9992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79730" algn="l" rtl="0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Git clone </a:t>
            </a:r>
            <a:r>
              <a:rPr lang="en-US" b="1" dirty="0"/>
              <a:t>makes a clone (or copy) of a remote repo in a new directory, at another location</a:t>
            </a:r>
            <a:r>
              <a:rPr lang="en-US" dirty="0"/>
              <a:t>.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&lt;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&gt; &lt;optional new name&gt;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79730" algn="l" rtl="0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Easy way to grab third-party code, or pre-existing code you might need to work on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/projects/$USER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git@github.com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:&lt;user&gt;/git-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27AB2-8FAE-8B46-2917-7F76D5C3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8B267-7C14-833A-EA38-0B9E7B8E0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1949420"/>
          </a:xfrm>
        </p:spPr>
        <p:txBody>
          <a:bodyPr/>
          <a:lstStyle/>
          <a:p>
            <a:r>
              <a:rPr lang="en-US" dirty="0"/>
              <a:t>Allows you to discuss the project</a:t>
            </a:r>
          </a:p>
          <a:p>
            <a:r>
              <a:rPr lang="en-US" dirty="0"/>
              <a:t>Point out issues, request features, ask for help</a:t>
            </a:r>
          </a:p>
          <a:p>
            <a:r>
              <a:rPr lang="en-US" dirty="0"/>
              <a:t>Useful place to see past user discussion</a:t>
            </a:r>
          </a:p>
        </p:txBody>
      </p:sp>
      <p:pic>
        <p:nvPicPr>
          <p:cNvPr id="5" name="Picture 4" descr="A screenshot of a video&#10;&#10;Description automatically generated with medium confidence">
            <a:extLst>
              <a:ext uri="{FF2B5EF4-FFF2-40B4-BE49-F238E27FC236}">
                <a16:creationId xmlns:a16="http://schemas.microsoft.com/office/drawing/2014/main" id="{20F30932-A5A6-8D3B-1C38-5A544BC5B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44875"/>
            <a:ext cx="3898506" cy="103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598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27AB2-8FAE-8B46-2917-7F76D5C3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8B267-7C14-833A-EA38-0B9E7B8E0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5554211" cy="4029890"/>
          </a:xfrm>
        </p:spPr>
        <p:txBody>
          <a:bodyPr>
            <a:normAutofit/>
          </a:bodyPr>
          <a:lstStyle/>
          <a:p>
            <a:r>
              <a:rPr lang="en-US" dirty="0"/>
              <a:t>Include as much detail as possible</a:t>
            </a:r>
          </a:p>
          <a:p>
            <a:pPr lvl="1"/>
            <a:r>
              <a:rPr lang="en-US" dirty="0"/>
              <a:t>Version of software</a:t>
            </a:r>
          </a:p>
          <a:p>
            <a:pPr lvl="1"/>
            <a:r>
              <a:rPr lang="en-US" dirty="0"/>
              <a:t>Operating system</a:t>
            </a:r>
          </a:p>
          <a:p>
            <a:r>
              <a:rPr lang="en-US" dirty="0"/>
              <a:t>Provide a simple minimal example, if possible</a:t>
            </a:r>
          </a:p>
          <a:p>
            <a:r>
              <a:rPr lang="en-US" dirty="0"/>
              <a:t>If a feature request</a:t>
            </a:r>
          </a:p>
          <a:p>
            <a:pPr lvl="1"/>
            <a:r>
              <a:rPr lang="en-US" dirty="0"/>
              <a:t>Outline possible implementation</a:t>
            </a:r>
          </a:p>
          <a:p>
            <a:pPr lvl="1"/>
            <a:r>
              <a:rPr lang="en-US" dirty="0"/>
              <a:t>Highlight its value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E0DE1CC-5142-24E8-C933-CF4288CD7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080" y="2173493"/>
            <a:ext cx="5445155" cy="251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659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Requests (PRs)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request that an upstream repo pull your branch into their branch</a:t>
            </a:r>
          </a:p>
          <a:p>
            <a:r>
              <a:rPr lang="en-US" dirty="0"/>
              <a:t>Starting a PR does not automatically merge changes</a:t>
            </a:r>
          </a:p>
          <a:p>
            <a:pPr lvl="1"/>
            <a:r>
              <a:rPr lang="en-US" dirty="0"/>
              <a:t>Notifies maintainers of upstream repo</a:t>
            </a:r>
          </a:p>
          <a:p>
            <a:pPr lvl="1"/>
            <a:r>
              <a:rPr lang="en-US" dirty="0"/>
              <a:t>Allows maintainers to review your changes</a:t>
            </a:r>
          </a:p>
          <a:p>
            <a:pPr lvl="2"/>
            <a:r>
              <a:rPr lang="en-US" dirty="0"/>
              <a:t>Discussion of changes</a:t>
            </a:r>
          </a:p>
          <a:p>
            <a:pPr lvl="2"/>
            <a:r>
              <a:rPr lang="en-US" dirty="0"/>
              <a:t>Requested additional changes </a:t>
            </a:r>
          </a:p>
          <a:p>
            <a:r>
              <a:rPr lang="en-US" dirty="0"/>
              <a:t>Maintainers of upstream repo merge in the changes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423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0399"/>
            <a:ext cx="10515600" cy="4600342"/>
          </a:xfrm>
        </p:spPr>
        <p:txBody>
          <a:bodyPr>
            <a:normAutofit/>
          </a:bodyPr>
          <a:lstStyle/>
          <a:p>
            <a:pPr marL="628650" indent="-514350">
              <a:buFont typeface="+mj-lt"/>
              <a:buAutoNum type="arabicPeriod"/>
            </a:pPr>
            <a:r>
              <a:rPr lang="en-US" sz="2400" dirty="0"/>
              <a:t>Fork upstream repo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Clone the forked repo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Connect forked and cloned repo to upstream repo</a:t>
            </a:r>
          </a:p>
          <a:p>
            <a:pPr marL="628650" indent="-514350">
              <a:buFont typeface="+mj-lt"/>
              <a:buAutoNum type="arabicPeriod"/>
            </a:pPr>
            <a:endParaRPr lang="en-US" sz="2400" dirty="0"/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Create a new branch specific to your change</a:t>
            </a:r>
          </a:p>
          <a:p>
            <a:pPr marL="628650" indent="-514350">
              <a:buFont typeface="+mj-lt"/>
              <a:buAutoNum type="arabicPeriod"/>
            </a:pPr>
            <a:endParaRPr lang="en-US" sz="2400" dirty="0"/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Make your changes on this branch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Perform a git add, commit, and push to origin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Create a PR from GitHub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828826-525D-E41D-2D97-F530C86B9030}"/>
              </a:ext>
            </a:extLst>
          </p:cNvPr>
          <p:cNvSpPr txBox="1"/>
          <p:nvPr/>
        </p:nvSpPr>
        <p:spPr>
          <a:xfrm>
            <a:off x="1459683" y="3957576"/>
            <a:ext cx="87329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checkout –b &lt;new-branch&gt; &lt;branch-to-copy&gt;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53BCE-0473-0E5B-32BB-85A6F7614D12}"/>
              </a:ext>
            </a:extLst>
          </p:cNvPr>
          <p:cNvSpPr txBox="1"/>
          <p:nvPr/>
        </p:nvSpPr>
        <p:spPr>
          <a:xfrm>
            <a:off x="1459683" y="3042621"/>
            <a:ext cx="10192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add upstream 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git@github.com:b-reyes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/git-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095333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1DF-C3EA-8BF2-2C13-75CA7974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0CC48-BE14-EE76-E852-6417870E1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412525"/>
          </a:xfrm>
        </p:spPr>
        <p:txBody>
          <a:bodyPr/>
          <a:lstStyle/>
          <a:p>
            <a:r>
              <a:rPr lang="en-US" dirty="0"/>
              <a:t>After you push your changes to the forked repo, you can click the pop-up “Compare &amp; pull request” on GitHub </a:t>
            </a:r>
          </a:p>
          <a:p>
            <a:pPr lvl="1"/>
            <a:r>
              <a:rPr lang="en-US" dirty="0"/>
              <a:t>Will disappear after some time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5B7BA50-9037-9AA0-078B-4C5A3EAB1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085" y="3779357"/>
            <a:ext cx="7772400" cy="132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368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1DF-C3EA-8BF2-2C13-75CA7974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0CC48-BE14-EE76-E852-6417870E1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08364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After you push your changes to the forked repo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dirty="0"/>
              <a:t>Switch to your new branch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dirty="0"/>
              <a:t>Click the drop-down arrow next to “Contribute”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dirty="0"/>
              <a:t>Click “Open pull request”</a:t>
            </a:r>
          </a:p>
          <a:p>
            <a:r>
              <a:rPr lang="en-US" dirty="0"/>
              <a:t>Will NOT disappear!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954C5A9-75C7-4E8A-AD81-69068D7ED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918" y="4022113"/>
            <a:ext cx="58547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127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1DF-C3EA-8BF2-2C13-75CA7974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71D158B-5ACF-7F1A-5303-D3D366149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705" y="2410990"/>
            <a:ext cx="7208590" cy="356996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9613335-D01F-2110-5C5A-252AD0DDD1FE}"/>
              </a:ext>
            </a:extLst>
          </p:cNvPr>
          <p:cNvSpPr/>
          <p:nvPr/>
        </p:nvSpPr>
        <p:spPr>
          <a:xfrm>
            <a:off x="2799127" y="2864571"/>
            <a:ext cx="2041321" cy="340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AD1F6A-E942-38D0-2F6C-F23D9D318647}"/>
              </a:ext>
            </a:extLst>
          </p:cNvPr>
          <p:cNvSpPr/>
          <p:nvPr/>
        </p:nvSpPr>
        <p:spPr>
          <a:xfrm>
            <a:off x="4964885" y="2864571"/>
            <a:ext cx="2534873" cy="340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78FC2F-ADAC-CB43-B5AE-705C87BE905B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602297" y="3034583"/>
            <a:ext cx="119683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ED53F84-3399-D27E-A7BB-104994501D5E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6232322" y="1946246"/>
            <a:ext cx="1032544" cy="91832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E5EE64-E336-2586-3482-C1D84FA9AE84}"/>
              </a:ext>
            </a:extLst>
          </p:cNvPr>
          <p:cNvSpPr txBox="1"/>
          <p:nvPr/>
        </p:nvSpPr>
        <p:spPr>
          <a:xfrm>
            <a:off x="251670" y="2864571"/>
            <a:ext cx="1593908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Upstream repo and branch we want to merge into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020FA4-FB0E-595A-A4D6-7C7B010342E7}"/>
              </a:ext>
            </a:extLst>
          </p:cNvPr>
          <p:cNvSpPr txBox="1"/>
          <p:nvPr/>
        </p:nvSpPr>
        <p:spPr>
          <a:xfrm>
            <a:off x="7352951" y="1655398"/>
            <a:ext cx="235870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Our forked repo and branch with our changes</a:t>
            </a:r>
          </a:p>
        </p:txBody>
      </p:sp>
    </p:spTree>
    <p:extLst>
      <p:ext uri="{BB962C8B-B14F-4D97-AF65-F5344CB8AC3E}">
        <p14:creationId xmlns:p14="http://schemas.microsoft.com/office/powerpoint/2010/main" val="1266365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Have you set up Git/GitHub? </a:t>
            </a:r>
            <a:endParaRPr dirty="0"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1"/>
          </p:nvPr>
        </p:nvSpPr>
        <p:spPr>
          <a:xfrm>
            <a:off x="838200" y="2110851"/>
            <a:ext cx="10515600" cy="23772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/>
              <a:t>This is meant to be a mostly hands on tutorial. If you haven’t yet, you may still be able to get everything set up in time using the link: 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hlinkClick r:id="rId3"/>
              </a:rPr>
              <a:t>https://github.com/ResearchComputing/Summer_Camp_2023/blob/main/Day_Three/Using_git/README.md</a:t>
            </a:r>
            <a:r>
              <a:rPr lang="en-US" sz="2400" dirty="0"/>
              <a:t> </a:t>
            </a:r>
            <a:endParaRPr sz="24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Requests – Best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7532" y="1515232"/>
            <a:ext cx="10515600" cy="4163129"/>
          </a:xfrm>
        </p:spPr>
        <p:txBody>
          <a:bodyPr/>
          <a:lstStyle/>
          <a:p>
            <a:r>
              <a:rPr lang="en-US" dirty="0"/>
              <a:t>Create a new feature branch of forked repo</a:t>
            </a:r>
          </a:p>
          <a:p>
            <a:r>
              <a:rPr lang="en-US" dirty="0"/>
              <a:t>When submitting a PR</a:t>
            </a:r>
          </a:p>
          <a:p>
            <a:pPr lvl="1"/>
            <a:r>
              <a:rPr lang="en-US" dirty="0"/>
              <a:t>Provide a short descriptive title</a:t>
            </a:r>
          </a:p>
          <a:p>
            <a:pPr lvl="1"/>
            <a:r>
              <a:rPr lang="en-US" dirty="0"/>
              <a:t>In comment section</a:t>
            </a:r>
          </a:p>
          <a:p>
            <a:pPr lvl="2"/>
            <a:r>
              <a:rPr lang="en-US" dirty="0"/>
              <a:t>Link to any current issue</a:t>
            </a:r>
          </a:p>
          <a:p>
            <a:pPr lvl="2"/>
            <a:r>
              <a:rPr lang="en-US" dirty="0"/>
              <a:t>Describe what the PR does and reasons for it</a:t>
            </a:r>
          </a:p>
          <a:p>
            <a:r>
              <a:rPr lang="en-US" dirty="0"/>
              <a:t>Draft pull requests </a:t>
            </a:r>
          </a:p>
          <a:p>
            <a:pPr lvl="1"/>
            <a:r>
              <a:rPr lang="en-US" dirty="0"/>
              <a:t>PR is a work in progress</a:t>
            </a:r>
          </a:p>
          <a:p>
            <a:pPr lvl="1"/>
            <a:r>
              <a:rPr lang="en-US" dirty="0"/>
              <a:t>Can be used for discussion</a:t>
            </a:r>
          </a:p>
          <a:p>
            <a:endParaRPr lang="en-US" dirty="0"/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6EE86F1-8D29-94AB-BC90-5E7E3E723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189" y="4279730"/>
            <a:ext cx="2641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426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doing a “git pull” you are merging in changes</a:t>
            </a:r>
          </a:p>
          <a:p>
            <a:r>
              <a:rPr lang="en-US" dirty="0"/>
              <a:t>This process can be done manually</a:t>
            </a:r>
          </a:p>
          <a:p>
            <a:r>
              <a:rPr lang="en-US" dirty="0"/>
              <a:t>When collaborating, multiple individuals can be working on the same item</a:t>
            </a:r>
          </a:p>
          <a:p>
            <a:pPr lvl="1"/>
            <a:r>
              <a:rPr lang="en-US" dirty="0"/>
              <a:t>Conflicts can happen!</a:t>
            </a:r>
          </a:p>
          <a:p>
            <a:r>
              <a:rPr lang="en-US" dirty="0"/>
              <a:t>One needs to manually resolve conflicts </a:t>
            </a:r>
          </a:p>
          <a:p>
            <a:r>
              <a:rPr lang="en-US" dirty="0"/>
              <a:t>Fantastic tutorial on merging: </a:t>
            </a:r>
          </a:p>
          <a:p>
            <a:pPr marL="114300" indent="0">
              <a:buNone/>
            </a:pPr>
            <a:r>
              <a:rPr lang="en-US" sz="2200" dirty="0">
                <a:hlinkClick r:id="rId2"/>
              </a:rPr>
              <a:t>https://www.atlassian.com/git/tutorials/using-branches/git-merge</a:t>
            </a:r>
            <a:r>
              <a:rPr lang="en-US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79705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Help! I’m stuck, where do I go?</a:t>
            </a:r>
            <a:endParaRPr dirty="0"/>
          </a:p>
        </p:txBody>
      </p:sp>
      <p:sp>
        <p:nvSpPr>
          <p:cNvPr id="544" name="Google Shape;544;p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Documentation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3"/>
              </a:rPr>
              <a:t>curc.readthedocs.io/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  <a:endParaRPr sz="2300" dirty="0">
              <a:solidFill>
                <a:srgbClr val="1D1C1D"/>
              </a:solidFill>
            </a:endParaRPr>
          </a:p>
          <a:p>
            <a:pPr marL="1371600" lvl="0" indent="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Trainings with Center for Research Data and Digital Scholarship (CRDDS)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4"/>
              </a:rPr>
              <a:t>https://www.colorado.edu/crdds/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endParaRPr lang="en-US"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dirty="0">
                <a:solidFill>
                  <a:srgbClr val="1D1C1D"/>
                </a:solidFill>
              </a:rPr>
              <a:t>Software Carpentries tutorial: </a:t>
            </a:r>
            <a:r>
              <a:rPr lang="en-US" sz="2300" dirty="0">
                <a:solidFill>
                  <a:srgbClr val="1D1C1D"/>
                </a:solidFill>
                <a:hlinkClick r:id="rId5"/>
              </a:rPr>
              <a:t>https://swcarpentry.github.io/git-novice/index.html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  <a:endParaRPr sz="2300" dirty="0">
              <a:solidFill>
                <a:srgbClr val="1D1C1D"/>
              </a:solidFill>
            </a:endParaRPr>
          </a:p>
          <a:p>
            <a:pPr marL="1371600" lvl="0" indent="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Helpdesk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6"/>
              </a:rPr>
              <a:t>rc-help@colorado.edu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5" name="Google Shape;545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vs GitHub</a:t>
            </a:r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body" idx="1"/>
          </p:nvPr>
        </p:nvSpPr>
        <p:spPr>
          <a:xfrm>
            <a:off x="703976" y="1690825"/>
            <a:ext cx="9740317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Git: version control system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the actual software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GitHub: Cloud-based storage website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Hosts repositories (“repos”) 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Provides a GUI for many Git features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Allows for easy collaboration </a:t>
            </a:r>
          </a:p>
          <a:p>
            <a:pPr lvl="2">
              <a:spcBef>
                <a:spcPts val="1000"/>
              </a:spcBef>
            </a:pPr>
            <a:r>
              <a:rPr lang="en-US" dirty="0"/>
              <a:t>Issues, pull requests </a:t>
            </a:r>
            <a:endParaRPr dirty="0"/>
          </a:p>
        </p:txBody>
      </p:sp>
      <p:pic>
        <p:nvPicPr>
          <p:cNvPr id="183" name="Google Shape;18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0683" y="1406998"/>
            <a:ext cx="1419275" cy="1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41582" y="3712920"/>
            <a:ext cx="1657475" cy="1655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version control?</a:t>
            </a:r>
            <a:endParaRPr dirty="0"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10515600" cy="41479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Version control is the practice of tracking and managing changes to files.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Why do I need it?</a:t>
            </a:r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Revert to various states of files 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You can think of this as a backup</a:t>
            </a:r>
            <a:endParaRPr dirty="0"/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Allows you to modify items without harming the original copy</a:t>
            </a:r>
            <a:endParaRPr dirty="0"/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Not limited to code</a:t>
            </a:r>
            <a:endParaRPr dirty="0"/>
          </a:p>
          <a:p>
            <a:pPr marL="1371600" lvl="2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documents, images, </a:t>
            </a:r>
            <a:r>
              <a:rPr lang="en-US" dirty="0" err="1"/>
              <a:t>etc</a:t>
            </a:r>
            <a:r>
              <a:rPr lang="en-US" dirty="0"/>
              <a:t>…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Additional benefits of version control</a:t>
            </a:r>
            <a:endParaRPr sz="4000" dirty="0"/>
          </a:p>
        </p:txBody>
      </p:sp>
      <p:sp>
        <p:nvSpPr>
          <p:cNvPr id="158" name="Google Shape;158;p22"/>
          <p:cNvSpPr txBox="1">
            <a:spLocks noGrp="1"/>
          </p:cNvSpPr>
          <p:nvPr>
            <p:ph type="body" idx="1"/>
          </p:nvPr>
        </p:nvSpPr>
        <p:spPr>
          <a:xfrm>
            <a:off x="838200" y="1502950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dirty="0"/>
              <a:t>Using version control provides 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Clear tracking of the repo’s history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Management and view of different branches (work)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Collaboration through merging of branches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C23B7B-DAD8-854E-1E06-F7204FBF19C8}"/>
              </a:ext>
            </a:extLst>
          </p:cNvPr>
          <p:cNvGrpSpPr/>
          <p:nvPr/>
        </p:nvGrpSpPr>
        <p:grpSpPr>
          <a:xfrm>
            <a:off x="6370576" y="3351613"/>
            <a:ext cx="5094475" cy="2610400"/>
            <a:chOff x="6370576" y="3351613"/>
            <a:chExt cx="5094475" cy="2610400"/>
          </a:xfrm>
        </p:grpSpPr>
        <p:grpSp>
          <p:nvGrpSpPr>
            <p:cNvPr id="160" name="Google Shape;160;p22"/>
            <p:cNvGrpSpPr/>
            <p:nvPr/>
          </p:nvGrpSpPr>
          <p:grpSpPr>
            <a:xfrm>
              <a:off x="6370576" y="3351613"/>
              <a:ext cx="5094475" cy="2610400"/>
              <a:chOff x="6867025" y="3057225"/>
              <a:chExt cx="5094475" cy="2610400"/>
            </a:xfrm>
          </p:grpSpPr>
          <p:pic>
            <p:nvPicPr>
              <p:cNvPr id="161" name="Google Shape;161;p2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867025" y="3057225"/>
                <a:ext cx="5094475" cy="2610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2" name="Google Shape;162;p22"/>
              <p:cNvSpPr/>
              <p:nvPr/>
            </p:nvSpPr>
            <p:spPr>
              <a:xfrm>
                <a:off x="6913350" y="4669300"/>
                <a:ext cx="824700" cy="216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3" name="Google Shape;163;p22"/>
            <p:cNvSpPr txBox="1"/>
            <p:nvPr/>
          </p:nvSpPr>
          <p:spPr>
            <a:xfrm>
              <a:off x="6416901" y="4841288"/>
              <a:ext cx="708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Main    </a:t>
              </a:r>
              <a:endParaRPr sz="1800" b="1" dirty="0">
                <a:solidFill>
                  <a:srgbClr val="6AA84F"/>
                </a:solidFill>
                <a:highlight>
                  <a:schemeClr val="lt1"/>
                </a:highlight>
              </a:endParaRPr>
            </a:p>
          </p:txBody>
        </p:sp>
      </p:grpSp>
      <p:sp>
        <p:nvSpPr>
          <p:cNvPr id="164" name="Google Shape;164;p22"/>
          <p:cNvSpPr txBox="1"/>
          <p:nvPr/>
        </p:nvSpPr>
        <p:spPr>
          <a:xfrm>
            <a:off x="464325" y="5743575"/>
            <a:ext cx="625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Images: </a:t>
            </a:r>
            <a:r>
              <a:rPr lang="en-US" dirty="0" err="1"/>
              <a:t>nobledesktop.com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7304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Different Version Control Systems</a:t>
            </a:r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Subversion (</a:t>
            </a:r>
            <a:r>
              <a:rPr lang="en-US" dirty="0" err="1"/>
              <a:t>svn</a:t>
            </a:r>
            <a:r>
              <a:rPr lang="en-US" dirty="0"/>
              <a:t>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Mercurial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CVS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 err="1"/>
              <a:t>etx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We’re going to stick to Git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industry standard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widely known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most resources</a:t>
            </a:r>
            <a:endParaRPr dirty="0"/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2196" y="2005567"/>
            <a:ext cx="1597985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83874" y="3161171"/>
            <a:ext cx="1597984" cy="200173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 txBox="1"/>
          <p:nvPr/>
        </p:nvSpPr>
        <p:spPr>
          <a:xfrm>
            <a:off x="449600" y="5764125"/>
            <a:ext cx="625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Images from Wikipedia</a:t>
            </a:r>
            <a:endParaRPr/>
          </a:p>
        </p:txBody>
      </p:sp>
      <p:pic>
        <p:nvPicPr>
          <p:cNvPr id="175" name="Google Shape;17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4075" y="3754295"/>
            <a:ext cx="1319870" cy="1229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5478</TotalTime>
  <Words>2183</Words>
  <Application>Microsoft Macintosh PowerPoint</Application>
  <PresentationFormat>Widescreen</PresentationFormat>
  <Paragraphs>391</Paragraphs>
  <Slides>52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Consolas</vt:lpstr>
      <vt:lpstr>Courier New</vt:lpstr>
      <vt:lpstr>Arial</vt:lpstr>
      <vt:lpstr>Arial Black</vt:lpstr>
      <vt:lpstr>Calibri</vt:lpstr>
      <vt:lpstr>Office Theme</vt:lpstr>
      <vt:lpstr>PowerPoint Presentation</vt:lpstr>
      <vt:lpstr>Working with Git and GitHub</vt:lpstr>
      <vt:lpstr>My Goal</vt:lpstr>
      <vt:lpstr>Outline</vt:lpstr>
      <vt:lpstr>Have you set up Git/GitHub? </vt:lpstr>
      <vt:lpstr>Git vs GitHub</vt:lpstr>
      <vt:lpstr>What is version control?</vt:lpstr>
      <vt:lpstr>Additional benefits of version control</vt:lpstr>
      <vt:lpstr>Different Version Control Systems</vt:lpstr>
      <vt:lpstr>Getting Started with Git  (local)</vt:lpstr>
      <vt:lpstr>Setting Git up locally</vt:lpstr>
      <vt:lpstr>Logging into RC via a Terminal</vt:lpstr>
      <vt:lpstr>Hands on tutorial</vt:lpstr>
      <vt:lpstr>Git Repository (Repo)</vt:lpstr>
      <vt:lpstr>Git Init</vt:lpstr>
      <vt:lpstr>Create the main branch</vt:lpstr>
      <vt:lpstr>Let’s add a file! </vt:lpstr>
      <vt:lpstr>PowerPoint Presentation</vt:lpstr>
      <vt:lpstr>Areas of Git Workflow</vt:lpstr>
      <vt:lpstr>Git Status</vt:lpstr>
      <vt:lpstr>PowerPoint Presentation</vt:lpstr>
      <vt:lpstr>.gitignore</vt:lpstr>
      <vt:lpstr>PowerPoint Presentation</vt:lpstr>
      <vt:lpstr>Git Add</vt:lpstr>
      <vt:lpstr>Git Commit</vt:lpstr>
      <vt:lpstr>Common practice – add, commit</vt:lpstr>
      <vt:lpstr>Git Log</vt:lpstr>
      <vt:lpstr>PowerPoint Presentation</vt:lpstr>
      <vt:lpstr>To GitHub we go!</vt:lpstr>
      <vt:lpstr>GitHub</vt:lpstr>
      <vt:lpstr>Create Repo in GitHub</vt:lpstr>
      <vt:lpstr>Linking local repo to GitHub repo</vt:lpstr>
      <vt:lpstr>Git Remote </vt:lpstr>
      <vt:lpstr>Sending local changes to GitHub</vt:lpstr>
      <vt:lpstr>Git Push</vt:lpstr>
      <vt:lpstr>GitHub</vt:lpstr>
      <vt:lpstr>Git Fetch &amp; Merge</vt:lpstr>
      <vt:lpstr>Git Pull</vt:lpstr>
      <vt:lpstr>Collaboration</vt:lpstr>
      <vt:lpstr>GitHub Forks</vt:lpstr>
      <vt:lpstr>GitHub Forks</vt:lpstr>
      <vt:lpstr>Git Clone</vt:lpstr>
      <vt:lpstr>GitHub Issues</vt:lpstr>
      <vt:lpstr>GitHub Issues</vt:lpstr>
      <vt:lpstr>Pull Requests (PRs)</vt:lpstr>
      <vt:lpstr>PR steps</vt:lpstr>
      <vt:lpstr>Creating a PR</vt:lpstr>
      <vt:lpstr>Creating a PR</vt:lpstr>
      <vt:lpstr>Creating a PR</vt:lpstr>
      <vt:lpstr>Pull Requests – Best Practice</vt:lpstr>
      <vt:lpstr>Merging</vt:lpstr>
      <vt:lpstr>Help! I’m stuck, where do I go?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Brandon Reyes</cp:lastModifiedBy>
  <cp:revision>38</cp:revision>
  <dcterms:modified xsi:type="dcterms:W3CDTF">2023-05-22T17:11:35Z</dcterms:modified>
</cp:coreProperties>
</file>